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notesMasterIdLst>
    <p:notesMasterId r:id="rId34"/>
  </p:notesMasterIdLst>
  <p:sldIdLst>
    <p:sldId id="334" r:id="rId3"/>
    <p:sldId id="302" r:id="rId4"/>
    <p:sldId id="336" r:id="rId5"/>
    <p:sldId id="337" r:id="rId6"/>
    <p:sldId id="338" r:id="rId7"/>
    <p:sldId id="339" r:id="rId8"/>
    <p:sldId id="340" r:id="rId9"/>
    <p:sldId id="341" r:id="rId10"/>
    <p:sldId id="342" r:id="rId11"/>
    <p:sldId id="343" r:id="rId12"/>
    <p:sldId id="344" r:id="rId13"/>
    <p:sldId id="345" r:id="rId14"/>
    <p:sldId id="318" r:id="rId15"/>
    <p:sldId id="346" r:id="rId16"/>
    <p:sldId id="347" r:id="rId17"/>
    <p:sldId id="348" r:id="rId18"/>
    <p:sldId id="349" r:id="rId19"/>
    <p:sldId id="350" r:id="rId20"/>
    <p:sldId id="351" r:id="rId21"/>
    <p:sldId id="355" r:id="rId22"/>
    <p:sldId id="357" r:id="rId23"/>
    <p:sldId id="358" r:id="rId24"/>
    <p:sldId id="359" r:id="rId25"/>
    <p:sldId id="360" r:id="rId26"/>
    <p:sldId id="352" r:id="rId27"/>
    <p:sldId id="323" r:id="rId28"/>
    <p:sldId id="353" r:id="rId29"/>
    <p:sldId id="354" r:id="rId30"/>
    <p:sldId id="356" r:id="rId31"/>
    <p:sldId id="335" r:id="rId32"/>
    <p:sldId id="276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84"/>
    <p:restoredTop sz="94737"/>
  </p:normalViewPr>
  <p:slideViewPr>
    <p:cSldViewPr snapToGrid="0" snapToObjects="1">
      <p:cViewPr varScale="1">
        <p:scale>
          <a:sx n="109" d="100"/>
          <a:sy n="109" d="100"/>
        </p:scale>
        <p:origin x="88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453808-2BED-E04A-B4A2-C3308371D86A}" type="datetimeFigureOut">
              <a:rPr lang="en-US" smtClean="0"/>
              <a:t>6/15/20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C02049-1778-5D4A-A839-52F86A5A9E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3820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6A86A-7E4A-3C48-B2A1-2DF2756BB4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4711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library(</a:t>
            </a:r>
            <a:r>
              <a:rPr lang="en-US" dirty="0" err="1"/>
              <a:t>tidyverse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set.seed</a:t>
            </a:r>
            <a:r>
              <a:rPr lang="en-US" dirty="0"/>
              <a:t>(843)</a:t>
            </a:r>
          </a:p>
          <a:p>
            <a:r>
              <a:rPr lang="en-US" dirty="0" err="1"/>
              <a:t>df</a:t>
            </a:r>
            <a:r>
              <a:rPr lang="en-US" dirty="0"/>
              <a:t> &lt;- </a:t>
            </a:r>
            <a:r>
              <a:rPr lang="en-US" dirty="0" err="1"/>
              <a:t>data_frame</a:t>
            </a:r>
            <a:r>
              <a:rPr lang="en-US" dirty="0"/>
              <a:t>(</a:t>
            </a:r>
          </a:p>
          <a:p>
            <a:r>
              <a:rPr lang="en-US" dirty="0"/>
              <a:t>  x1 = </a:t>
            </a:r>
            <a:r>
              <a:rPr lang="en-US" dirty="0" err="1"/>
              <a:t>runif</a:t>
            </a:r>
            <a:r>
              <a:rPr lang="en-US" dirty="0"/>
              <a:t>(100),</a:t>
            </a:r>
          </a:p>
          <a:p>
            <a:r>
              <a:rPr lang="en-US" dirty="0"/>
              <a:t>  x2 = </a:t>
            </a:r>
            <a:r>
              <a:rPr lang="en-US" dirty="0" err="1"/>
              <a:t>rbinom</a:t>
            </a:r>
            <a:r>
              <a:rPr lang="en-US" dirty="0"/>
              <a:t>(100, 1, .5),</a:t>
            </a:r>
          </a:p>
          <a:p>
            <a:r>
              <a:rPr lang="en-US" dirty="0"/>
              <a:t>  y = x1 + x2 + 2*x1*x2 + </a:t>
            </a:r>
            <a:r>
              <a:rPr lang="en-US" dirty="0" err="1"/>
              <a:t>rnorm</a:t>
            </a:r>
            <a:r>
              <a:rPr lang="en-US" dirty="0"/>
              <a:t>(100)</a:t>
            </a:r>
          </a:p>
          <a:p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df</a:t>
            </a:r>
            <a:r>
              <a:rPr lang="en-US" dirty="0"/>
              <a:t> %&gt;%</a:t>
            </a:r>
          </a:p>
          <a:p>
            <a:r>
              <a:rPr lang="en-US" dirty="0"/>
              <a:t>  mutate(x2_cat = factor(x2)) %&gt;%</a:t>
            </a:r>
          </a:p>
          <a:p>
            <a:r>
              <a:rPr lang="en-US" dirty="0"/>
              <a:t>  </a:t>
            </a:r>
            <a:r>
              <a:rPr lang="en-US" dirty="0" err="1"/>
              <a:t>ggplot</a:t>
            </a:r>
            <a:r>
              <a:rPr lang="en-US" dirty="0"/>
              <a:t>(</a:t>
            </a:r>
            <a:r>
              <a:rPr lang="en-US" dirty="0" err="1"/>
              <a:t>aes</a:t>
            </a:r>
            <a:r>
              <a:rPr lang="en-US" dirty="0"/>
              <a:t>(x1, y, group = x2_cat, color = x2_cat)) +</a:t>
            </a:r>
          </a:p>
          <a:p>
            <a:r>
              <a:rPr lang="en-US" dirty="0"/>
              <a:t>    </a:t>
            </a:r>
            <a:r>
              <a:rPr lang="en-US" dirty="0" err="1"/>
              <a:t>geom_point</a:t>
            </a:r>
            <a:r>
              <a:rPr lang="en-US" dirty="0"/>
              <a:t>() +</a:t>
            </a:r>
          </a:p>
          <a:p>
            <a:r>
              <a:rPr lang="en-US" dirty="0"/>
              <a:t>    </a:t>
            </a:r>
            <a:r>
              <a:rPr lang="en-US" dirty="0" err="1"/>
              <a:t>geom_smooth</a:t>
            </a:r>
            <a:r>
              <a:rPr lang="en-US" dirty="0"/>
              <a:t>(method = "</a:t>
            </a:r>
            <a:r>
              <a:rPr lang="en-US" dirty="0" err="1"/>
              <a:t>lm</a:t>
            </a:r>
            <a:r>
              <a:rPr lang="en-US" dirty="0"/>
              <a:t>")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6A86A-7E4A-3C48-B2A1-2DF2756BB4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84456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Terminology is not standardized which can make communicating these three issues more difficult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6A86A-7E4A-3C48-B2A1-2DF2756BB4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82552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be used to adjust for heteroscedasticity (page 624)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6A86A-7E4A-3C48-B2A1-2DF2756BB4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75147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6A86A-7E4A-3C48-B2A1-2DF2756BB4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70579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6A86A-7E4A-3C48-B2A1-2DF2756BB4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77441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Total is how it affects all coefficients</a:t>
            </a:r>
          </a:p>
          <a:p>
            <a:r>
              <a:rPr lang="en-US" dirty="0"/>
              <a:t>Partial is how it affects a single coefficient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6A86A-7E4A-3C48-B2A1-2DF2756BB4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03291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Page 492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6A86A-7E4A-3C48-B2A1-2DF2756BB4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28303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Page 492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6A86A-7E4A-3C48-B2A1-2DF2756BB4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47220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Page 492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6A86A-7E4A-3C48-B2A1-2DF2756BB4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61150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Page 492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6A86A-7E4A-3C48-B2A1-2DF2756BB4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54492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movie is that picture from?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6A86A-7E4A-3C48-B2A1-2DF2756BB4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56005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6A86A-7E4A-3C48-B2A1-2DF2756BB4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8445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6A86A-7E4A-3C48-B2A1-2DF2756BB4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78522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6A86A-7E4A-3C48-B2A1-2DF2756BB4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47030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library(</a:t>
            </a:r>
            <a:r>
              <a:rPr lang="en-US" dirty="0" err="1"/>
              <a:t>tidyverse</a:t>
            </a:r>
            <a:r>
              <a:rPr lang="en-US" dirty="0"/>
              <a:t>)</a:t>
            </a:r>
          </a:p>
          <a:p>
            <a:r>
              <a:rPr lang="en-US" dirty="0"/>
              <a:t>data &lt;- </a:t>
            </a:r>
            <a:r>
              <a:rPr lang="en-US" dirty="0" err="1"/>
              <a:t>data_frame</a:t>
            </a:r>
            <a:r>
              <a:rPr lang="en-US" dirty="0"/>
              <a:t>(</a:t>
            </a:r>
          </a:p>
          <a:p>
            <a:r>
              <a:rPr lang="en-US" dirty="0"/>
              <a:t>  x = </a:t>
            </a:r>
            <a:r>
              <a:rPr lang="en-US" dirty="0" err="1"/>
              <a:t>rnorm</a:t>
            </a:r>
            <a:r>
              <a:rPr lang="en-US" dirty="0"/>
              <a:t>(100),</a:t>
            </a:r>
          </a:p>
          <a:p>
            <a:r>
              <a:rPr lang="en-US" dirty="0"/>
              <a:t>  y = x + </a:t>
            </a:r>
            <a:r>
              <a:rPr lang="en-US" dirty="0" err="1"/>
              <a:t>rnorm</a:t>
            </a:r>
            <a:r>
              <a:rPr lang="en-US" dirty="0"/>
              <a:t>(100)</a:t>
            </a:r>
          </a:p>
          <a:p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/>
              <a:t>data %&gt;%</a:t>
            </a:r>
          </a:p>
          <a:p>
            <a:r>
              <a:rPr lang="en-US" dirty="0"/>
              <a:t>  </a:t>
            </a:r>
            <a:r>
              <a:rPr lang="en-US" dirty="0" err="1"/>
              <a:t>ggplot</a:t>
            </a:r>
            <a:r>
              <a:rPr lang="en-US" dirty="0"/>
              <a:t>(</a:t>
            </a:r>
            <a:r>
              <a:rPr lang="en-US" dirty="0" err="1"/>
              <a:t>aes</a:t>
            </a:r>
            <a:r>
              <a:rPr lang="en-US" dirty="0"/>
              <a:t>(x, y)) +</a:t>
            </a:r>
          </a:p>
          <a:p>
            <a:r>
              <a:rPr lang="en-US" dirty="0"/>
              <a:t>    </a:t>
            </a:r>
            <a:r>
              <a:rPr lang="en-US" dirty="0" err="1"/>
              <a:t>geom_point</a:t>
            </a:r>
            <a:r>
              <a:rPr lang="en-US" dirty="0"/>
              <a:t>() +</a:t>
            </a:r>
          </a:p>
          <a:p>
            <a:r>
              <a:rPr lang="en-US" dirty="0"/>
              <a:t>    </a:t>
            </a:r>
            <a:r>
              <a:rPr lang="en-US" dirty="0" err="1"/>
              <a:t>geom_smooth</a:t>
            </a:r>
            <a:r>
              <a:rPr lang="en-US" dirty="0"/>
              <a:t>(method = "</a:t>
            </a:r>
            <a:r>
              <a:rPr lang="en-US" dirty="0" err="1"/>
              <a:t>lm</a:t>
            </a:r>
            <a:r>
              <a:rPr lang="en-US" dirty="0"/>
              <a:t>")</a:t>
            </a:r>
          </a:p>
          <a:p>
            <a:endParaRPr lang="en-US" dirty="0"/>
          </a:p>
          <a:p>
            <a:r>
              <a:rPr lang="en-US" dirty="0" err="1"/>
              <a:t>lm</a:t>
            </a:r>
            <a:r>
              <a:rPr lang="en-US" dirty="0"/>
              <a:t>(y ~ x, data = data) %&gt;%</a:t>
            </a:r>
          </a:p>
          <a:p>
            <a:r>
              <a:rPr lang="en-US"/>
              <a:t>  plot()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6A86A-7E4A-3C48-B2A1-2DF2756BB4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01757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6A86A-7E4A-3C48-B2A1-2DF2756BB4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74769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6A86A-7E4A-3C48-B2A1-2DF2756BB4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48490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6A86A-7E4A-3C48-B2A1-2DF2756BB4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96072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6A86A-7E4A-3C48-B2A1-2DF2756BB4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29160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6A86A-7E4A-3C48-B2A1-2DF2756BB4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99330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6A86A-7E4A-3C48-B2A1-2DF2756BB4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18556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6A86A-7E4A-3C48-B2A1-2DF2756BB4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81400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6A86A-7E4A-3C48-B2A1-2DF2756BB4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10883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Escalante Petrified Forest State Park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6A86A-7E4A-3C48-B2A1-2DF2756BB4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02606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E91E9-E08C-EF48-9A3E-8C1AB1B82B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718E14-5998-DC4B-B564-BC89BA19ED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BC50F8-2CEC-A946-86BD-85845B223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6/15/20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692E92-3875-104E-B9AF-45BB57B25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637721-44B5-BA43-B64F-72C9903DE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572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D7FA9-C713-B74A-8E8C-A18ABF9A2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80CE39-83C1-0846-BAA4-94008578DA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FA33C1-F70D-8945-93F7-7A388C781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6/15/20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AF8931-DBDC-5C40-A9EC-95552FD4C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0BB271-D3E2-EA49-A7DE-F578EDBFF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249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BB38D-CF26-364D-BBE6-C2BECCCC9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785482-E005-4D4F-BE51-B957E19D34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DDA09C-FF1E-EC43-BB5D-6933B60F5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6/15/20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6249BE-B549-464E-944B-5752EA5B3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262C32-89E0-3E4D-9558-C76F00DC6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923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C7F9B-C6DC-CE45-AC0F-FFA0430C4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0877B1-BEEF-0A43-A985-01F1FE674D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0FD970-F19B-DC48-9C5D-5057DA6018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BD3849-3D9A-064F-86AC-3786DE313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6/15/20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1D4093-2998-F346-839D-311FB60EA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8E4481-4469-A341-B9FD-F040718D0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69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366F7-E5B1-4A48-911C-5D4F53A2F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8E9E95-37E1-954E-BD74-40918D092A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DFB22C-F7EF-D24F-A8A4-31DC58A5F1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9A4233-E8AC-3B47-8733-DCBE2A7AEF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894BA5-B109-3A4B-9577-FECFD9ED3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2FE91E-016F-734F-A6BE-36B07F162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6/15/20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B9F2C3E-37E4-3947-94EE-55BAA5319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E0A38C6-47FB-0847-8714-0F05CAA82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239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5ECDE-7D21-EB4D-A97E-6AC50C846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33398B-69E9-874E-83CE-767D5CED7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6/15/20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0F8257-BF7D-F940-A0FF-D4D0A1925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AD3BA8-6E9C-EC48-A7B8-D0987004B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589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05AE90-93D4-D449-8369-BA2AD8A6D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6/15/20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C8CC44-0E68-324E-A542-851188582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401F6B-0BBF-774D-BBE0-5240EDC93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628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ABFCC-5D53-484C-BE2A-2FD351EF6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B4D33F-2323-594D-BC83-B7BDA697F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4E2384-87A2-FB44-974F-6897C7C87A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0678B2-7F1E-5B41-BF60-8EB60E898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6/15/20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644168-DC31-3D4F-A7CA-AAE4F9A23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DD2AAA-C42E-CD49-899C-6E86C83E7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50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07D95-A5ED-7848-B257-3ED6D3F7D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99E774-07B4-9D4D-96D2-F6AA1DB78C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61B7E5-566C-AE40-919A-EB494F6731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72CCCF-70F7-AC42-A865-01B1A1B6C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6/15/20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AA4A6A-D765-2949-80EE-ED96C63C2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2D93DA-550A-DA47-9CAB-D4840964D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069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673EE-783B-D74D-B923-125C2E470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4582C7-8820-1244-90B6-54EE614700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D8AC95-6D84-6E44-8919-BBD4B3E21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6/15/20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972800-7C18-0048-AEAA-3A4F45455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39E751-6032-C449-B801-00914CFE0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963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D00280-9E63-BA41-8734-7A69D62863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BE0618-22CB-6748-B6A2-5143ED4A52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B25724-97DF-3C4C-A21C-155201F97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6/15/20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3FE4E8-02B3-6A47-9CCC-FA5564829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198F94-C872-2044-BF94-9F91C6197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6341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6/15/20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302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6/15/20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8879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6/15/20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2584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6/15/20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648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6/15/20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4950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6/15/20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8189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6/15/20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7141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6/15/20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055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6/15/20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329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6/15/20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4113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6/15/20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818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7EF993-F6B1-D04D-BEAB-EA8FF6819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7715F8-4B65-9F4E-BBF0-E023C85AC6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84A5B7-4255-3B4E-9FC6-BF17A975B5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12DC49-C670-974F-B190-E41673B9A07F}" type="datetimeFigureOut">
              <a:rPr lang="en-US" smtClean="0"/>
              <a:t>6/15/20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5A75F6-8FA6-A34B-9137-5A845353C3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C3D67E-7D9B-E74D-A301-A7CB10CF0B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990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7E79">
                <a:alpha val="90000"/>
              </a:srgbClr>
            </a:gs>
            <a:gs pos="99000">
              <a:schemeClr val="accent4">
                <a:lumMod val="40000"/>
                <a:lumOff val="6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12DC49-C670-974F-B190-E41673B9A07F}" type="datetimeFigureOut">
              <a:rPr lang="en-US" smtClean="0"/>
              <a:t>6/15/20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846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online.stat.psu.edu/stat462/node/170/" TargetMode="External"/><Relationship Id="rId2" Type="http://schemas.openxmlformats.org/officeDocument/2006/relationships/hyperlink" Target="https://mattkmiecik.com/post-Bootstrapping-and-Permutation-Testing-Shiny-App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datanovia.com/en/lessons/transform-data-to-normal-distribution-in-r/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A8D5D6"/>
            </a:gs>
            <a:gs pos="100000">
              <a:schemeClr val="accent6">
                <a:lumMod val="40000"/>
                <a:lumOff val="6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8E724-95E2-8749-B530-6B15BA0641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0208" y="-158689"/>
            <a:ext cx="10543505" cy="2854997"/>
          </a:xfrm>
        </p:spPr>
        <p:txBody>
          <a:bodyPr>
            <a:noAutofit/>
          </a:bodyPr>
          <a:lstStyle/>
          <a:p>
            <a:pPr algn="l"/>
            <a:r>
              <a:rPr lang="en-US" sz="11500" b="1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Diagnostics</a:t>
            </a:r>
            <a:endParaRPr lang="en-US" sz="4400" b="1" dirty="0">
              <a:solidFill>
                <a:schemeClr val="accent5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A75D46-614D-1D43-AB4C-A52F2DD901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0208" y="5323840"/>
            <a:ext cx="9144000" cy="1205749"/>
          </a:xfrm>
        </p:spPr>
        <p:txBody>
          <a:bodyPr>
            <a:normAutofit fontScale="77500" lnSpcReduction="20000"/>
          </a:bodyPr>
          <a:lstStyle/>
          <a:p>
            <a:pPr algn="l"/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r>
              <a:rPr lang="en-US" sz="2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Tyson S. Barrett, PhD</a:t>
            </a:r>
          </a:p>
          <a:p>
            <a:pPr algn="l"/>
            <a:r>
              <a:rPr lang="en-US" sz="2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Updated by Carly Fox</a:t>
            </a:r>
            <a:endParaRPr lang="en-US" sz="2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0641E99-4881-F44A-9897-362E11FC5A26}"/>
              </a:ext>
            </a:extLst>
          </p:cNvPr>
          <p:cNvSpPr/>
          <p:nvPr/>
        </p:nvSpPr>
        <p:spPr>
          <a:xfrm>
            <a:off x="970208" y="643169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EDUC 7610</a:t>
            </a:r>
          </a:p>
        </p:txBody>
      </p:sp>
    </p:spTree>
    <p:extLst>
      <p:ext uri="{BB962C8B-B14F-4D97-AF65-F5344CB8AC3E}">
        <p14:creationId xmlns:p14="http://schemas.microsoft.com/office/powerpoint/2010/main" val="2051148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This is one of the </a:t>
            </a:r>
            <a:r>
              <a:rPr lang="en-US" sz="4000" b="1" dirty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most important topics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238556-9D9D-B64C-8776-058F3718A838}"/>
              </a:ext>
            </a:extLst>
          </p:cNvPr>
          <p:cNvSpPr txBox="1"/>
          <p:nvPr/>
        </p:nvSpPr>
        <p:spPr>
          <a:xfrm>
            <a:off x="838198" y="1843088"/>
            <a:ext cx="101814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regression results’ validity depend on whether the 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assumptions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of the model hold or not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BB11D9-3C05-2F46-8D59-2D02EFE8FB24}"/>
              </a:ext>
            </a:extLst>
          </p:cNvPr>
          <p:cNvSpPr txBox="1"/>
          <p:nvPr/>
        </p:nvSpPr>
        <p:spPr>
          <a:xfrm>
            <a:off x="838199" y="3118338"/>
            <a:ext cx="6863864" cy="32316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Assumptions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of the model: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Linear relationship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Homoscedasticity of residuals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Normally-distributed residuals with mean 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No omitted variables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Independence of residuals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Variance of X &gt; 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19105B-30C2-4340-844C-57CC346A7CA1}"/>
              </a:ext>
            </a:extLst>
          </p:cNvPr>
          <p:cNvSpPr txBox="1"/>
          <p:nvPr/>
        </p:nvSpPr>
        <p:spPr>
          <a:xfrm>
            <a:off x="8925505" y="5032643"/>
            <a:ext cx="29546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Fira Code" panose="020B0509050000020004" pitchFamily="49" charset="0"/>
                <a:ea typeface="Fira Code" panose="020B0509050000020004" pitchFamily="49" charset="0"/>
                <a:cs typeface="+mn-cs"/>
              </a:rPr>
              <a:t>VIOLATED?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BB518D-C2A8-B540-A150-84F769769F23}"/>
              </a:ext>
            </a:extLst>
          </p:cNvPr>
          <p:cNvSpPr txBox="1"/>
          <p:nvPr/>
        </p:nvSpPr>
        <p:spPr>
          <a:xfrm>
            <a:off x="8925505" y="3651839"/>
            <a:ext cx="20313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E8349"/>
                </a:solidFill>
                <a:effectLst/>
                <a:uLnTx/>
                <a:uFillTx/>
                <a:latin typeface="Fira Code" panose="020B0509050000020004" pitchFamily="49" charset="0"/>
                <a:ea typeface="Fira Code" panose="020B0509050000020004" pitchFamily="49" charset="0"/>
                <a:cs typeface="+mn-cs"/>
              </a:rPr>
              <a:t>HOLDS?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91104F-3E58-3641-A559-3F98218CF18B}"/>
              </a:ext>
            </a:extLst>
          </p:cNvPr>
          <p:cNvSpPr/>
          <p:nvPr/>
        </p:nvSpPr>
        <p:spPr>
          <a:xfrm>
            <a:off x="7872068" y="3651839"/>
            <a:ext cx="89965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Apple Color Emoji" pitchFamily="2" charset="0"/>
                <a:ea typeface="+mn-ea"/>
                <a:cs typeface="+mn-cs"/>
              </a:rPr>
              <a:t>✅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45885"/>
              </a:solidFill>
              <a:effectLst/>
              <a:uLnTx/>
              <a:uFillTx/>
              <a:latin typeface="Apple Color Emoji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Apple Color Emoji" pitchFamily="2" charset="0"/>
                <a:ea typeface="+mn-ea"/>
                <a:cs typeface="+mn-cs"/>
              </a:rPr>
              <a:t>❌</a:t>
            </a:r>
          </a:p>
        </p:txBody>
      </p:sp>
    </p:spTree>
    <p:extLst>
      <p:ext uri="{BB962C8B-B14F-4D97-AF65-F5344CB8AC3E}">
        <p14:creationId xmlns:p14="http://schemas.microsoft.com/office/powerpoint/2010/main" val="10342449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This is one of the most important chapters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238556-9D9D-B64C-8776-058F3718A838}"/>
              </a:ext>
            </a:extLst>
          </p:cNvPr>
          <p:cNvSpPr txBox="1"/>
          <p:nvPr/>
        </p:nvSpPr>
        <p:spPr>
          <a:xfrm>
            <a:off x="838198" y="1843088"/>
            <a:ext cx="101814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regression results validity depend on whether the 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assumptions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of the model hold or not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3D4281-CA58-B147-8617-859915E70F69}"/>
              </a:ext>
            </a:extLst>
          </p:cNvPr>
          <p:cNvSpPr txBox="1"/>
          <p:nvPr/>
        </p:nvSpPr>
        <p:spPr>
          <a:xfrm>
            <a:off x="838198" y="3203553"/>
            <a:ext cx="85127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Violations usually occur because of 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Extreme Cases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2A78ACF-1B8D-E542-A0D8-2A999B111122}"/>
              </a:ext>
            </a:extLst>
          </p:cNvPr>
          <p:cNvCxnSpPr>
            <a:cxnSpLocks/>
          </p:cNvCxnSpPr>
          <p:nvPr/>
        </p:nvCxnSpPr>
        <p:spPr>
          <a:xfrm flipH="1">
            <a:off x="4073810" y="3788328"/>
            <a:ext cx="3121572" cy="1250331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8AE6C191-A365-3548-B836-8371E9E5FC5D}"/>
              </a:ext>
            </a:extLst>
          </p:cNvPr>
          <p:cNvSpPr txBox="1"/>
          <p:nvPr/>
        </p:nvSpPr>
        <p:spPr>
          <a:xfrm>
            <a:off x="2453114" y="5038659"/>
            <a:ext cx="2524858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High Leverage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E9694E4-C789-D24D-B96E-829E7C0F2A24}"/>
              </a:ext>
            </a:extLst>
          </p:cNvPr>
          <p:cNvCxnSpPr>
            <a:cxnSpLocks/>
          </p:cNvCxnSpPr>
          <p:nvPr/>
        </p:nvCxnSpPr>
        <p:spPr>
          <a:xfrm flipH="1">
            <a:off x="6974666" y="3846786"/>
            <a:ext cx="372065" cy="2036905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A1F9C19-EF02-9448-8EED-3B0974D77F57}"/>
              </a:ext>
            </a:extLst>
          </p:cNvPr>
          <p:cNvCxnSpPr>
            <a:cxnSpLocks/>
          </p:cNvCxnSpPr>
          <p:nvPr/>
        </p:nvCxnSpPr>
        <p:spPr>
          <a:xfrm>
            <a:off x="7598980" y="3788328"/>
            <a:ext cx="1986454" cy="1563938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1040983-1961-A14E-8D9D-8C73F814C9F9}"/>
              </a:ext>
            </a:extLst>
          </p:cNvPr>
          <p:cNvSpPr txBox="1"/>
          <p:nvPr/>
        </p:nvSpPr>
        <p:spPr>
          <a:xfrm>
            <a:off x="5758618" y="5883691"/>
            <a:ext cx="2465740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High Distance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416999B-63D0-F14F-B171-B860ACCB12C1}"/>
              </a:ext>
            </a:extLst>
          </p:cNvPr>
          <p:cNvSpPr txBox="1"/>
          <p:nvPr/>
        </p:nvSpPr>
        <p:spPr>
          <a:xfrm>
            <a:off x="8760371" y="5352266"/>
            <a:ext cx="2589940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High Influence</a:t>
            </a:r>
          </a:p>
        </p:txBody>
      </p:sp>
    </p:spTree>
    <p:extLst>
      <p:ext uri="{BB962C8B-B14F-4D97-AF65-F5344CB8AC3E}">
        <p14:creationId xmlns:p14="http://schemas.microsoft.com/office/powerpoint/2010/main" val="3479785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Leverage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238556-9D9D-B64C-8776-058F3718A838}"/>
              </a:ext>
            </a:extLst>
          </p:cNvPr>
          <p:cNvSpPr txBox="1"/>
          <p:nvPr/>
        </p:nvSpPr>
        <p:spPr>
          <a:xfrm>
            <a:off x="838198" y="1181053"/>
            <a:ext cx="101814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atypicalness of a case’s pattern of values on the regressors in the model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3D4281-CA58-B147-8617-859915E70F69}"/>
              </a:ext>
            </a:extLst>
          </p:cNvPr>
          <p:cNvSpPr txBox="1"/>
          <p:nvPr/>
        </p:nvSpPr>
        <p:spPr>
          <a:xfrm>
            <a:off x="838198" y="2064399"/>
            <a:ext cx="9719327" cy="19242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2874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point with 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F1C30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high leverage 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2874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could be: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55-year-old pregnant female</a:t>
            </a:r>
          </a:p>
          <a:p>
            <a:pPr marL="457200" marR="0" lvl="0" indent="-4572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high-income individual receiving welfare assistance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43241C-44C4-1045-A416-285795C835EB}"/>
              </a:ext>
            </a:extLst>
          </p:cNvPr>
          <p:cNvSpPr txBox="1"/>
          <p:nvPr/>
        </p:nvSpPr>
        <p:spPr>
          <a:xfrm>
            <a:off x="1281600" y="3026521"/>
            <a:ext cx="7349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74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a general population, is being 55 strange by itself? What about pregnant?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484219-05D2-FA43-88A3-3368289B56D1}"/>
              </a:ext>
            </a:extLst>
          </p:cNvPr>
          <p:cNvSpPr txBox="1"/>
          <p:nvPr/>
        </p:nvSpPr>
        <p:spPr>
          <a:xfrm>
            <a:off x="1281600" y="3915707"/>
            <a:ext cx="10211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74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a general population, is having a high-income strange by itself? What about being on welfare assistance?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3EFAEF-A9C2-1542-9321-6E931B36B1CF}"/>
              </a:ext>
            </a:extLst>
          </p:cNvPr>
          <p:cNvSpPr txBox="1"/>
          <p:nvPr/>
        </p:nvSpPr>
        <p:spPr>
          <a:xfrm>
            <a:off x="1228107" y="4508498"/>
            <a:ext cx="9401674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A807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must consider the combination of the variables to know if it has high leverage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85290FB-CB6E-6A43-A813-644AD0CE0B8B}"/>
                  </a:ext>
                </a:extLst>
              </p:cNvPr>
              <p:cNvSpPr txBox="1"/>
              <p:nvPr/>
            </p:nvSpPr>
            <p:spPr>
              <a:xfrm>
                <a:off x="1961398" y="5745933"/>
                <a:ext cx="315772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45885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Measured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14588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14588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h</m:t>
                        </m:r>
                      </m:e>
                      <m:sub>
                        <m: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14588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</m:oMath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14588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85290FB-CB6E-6A43-A813-644AD0CE0B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1398" y="5745933"/>
                <a:ext cx="3157724" cy="584775"/>
              </a:xfrm>
              <a:prstGeom prst="rect">
                <a:avLst/>
              </a:prstGeom>
              <a:blipFill>
                <a:blip r:embed="rId3"/>
                <a:stretch>
                  <a:fillRect l="-4400" t="-10638" b="-319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8918958-81D9-5749-8415-B115D27A0C61}"/>
              </a:ext>
            </a:extLst>
          </p:cNvPr>
          <p:cNvCxnSpPr>
            <a:cxnSpLocks/>
          </p:cNvCxnSpPr>
          <p:nvPr/>
        </p:nvCxnSpPr>
        <p:spPr>
          <a:xfrm>
            <a:off x="5450400" y="6038320"/>
            <a:ext cx="900000" cy="76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CBA956A-96C1-4742-A1F2-02C7BBCB1D0E}"/>
              </a:ext>
            </a:extLst>
          </p:cNvPr>
          <p:cNvSpPr txBox="1"/>
          <p:nvPr/>
        </p:nvSpPr>
        <p:spPr>
          <a:xfrm>
            <a:off x="6852081" y="5784385"/>
            <a:ext cx="29413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“case 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’s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hat value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04121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9" grpId="0" animBg="1"/>
      <p:bldP spid="10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Distance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C238556-9D9D-B64C-8776-058F3718A838}"/>
                  </a:ext>
                </a:extLst>
              </p:cNvPr>
              <p:cNvSpPr txBox="1"/>
              <p:nvPr/>
            </p:nvSpPr>
            <p:spPr>
              <a:xfrm>
                <a:off x="838199" y="1197195"/>
                <a:ext cx="10181493" cy="3767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45885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How far case </a:t>
                </a: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145885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45885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’s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14588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14588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𝑌</m:t>
                        </m:r>
                      </m:e>
                      <m:sub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14588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45885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value deviates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14588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14588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accPr>
                          <m:e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14588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𝑌</m:t>
                            </m:r>
                          </m:e>
                        </m:acc>
                      </m:e>
                      <m:sub>
                        <m: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14588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</m:oMath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4588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C238556-9D9D-B64C-8776-058F3718A8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1197195"/>
                <a:ext cx="10181493" cy="376770"/>
              </a:xfrm>
              <a:prstGeom prst="rect">
                <a:avLst/>
              </a:prstGeom>
              <a:blipFill>
                <a:blip r:embed="rId3"/>
                <a:stretch>
                  <a:fillRect l="-498" b="-258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23D4281-CA58-B147-8617-859915E70F69}"/>
                  </a:ext>
                </a:extLst>
              </p:cNvPr>
              <p:cNvSpPr txBox="1"/>
              <p:nvPr/>
            </p:nvSpPr>
            <p:spPr>
              <a:xfrm>
                <a:off x="838199" y="2021524"/>
                <a:ext cx="4547401" cy="12153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45885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Often measured with </a:t>
                </a:r>
                <a:r>
                  <a:rPr kumimoji="0" lang="en-US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D5C5C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residual: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3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D5C5C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3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D5C5C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𝑒</m:t>
                        </m:r>
                      </m:e>
                      <m:sub>
                        <m:r>
                          <a:rPr kumimoji="0" lang="en-US" sz="3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D5C5C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0" lang="en-US" sz="3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CD5C5C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3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D5C5C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3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D5C5C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𝑌</m:t>
                        </m:r>
                      </m:e>
                      <m:sub>
                        <m:r>
                          <a:rPr kumimoji="0" lang="en-US" sz="3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D5C5C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0" lang="en-US" sz="3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CD5C5C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−</m:t>
                    </m:r>
                    <m:acc>
                      <m:accPr>
                        <m:chr m:val="̂"/>
                        <m:ctrlPr>
                          <a:rPr kumimoji="0" lang="en-US" sz="3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D5C5C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kumimoji="0" lang="en-US" sz="3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CD5C5C">
                                    <a:lumMod val="75000"/>
                                  </a:srgb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3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CD5C5C">
                                    <a:lumMod val="75000"/>
                                  </a:srgb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𝑌</m:t>
                            </m:r>
                          </m:e>
                          <m:sub>
                            <m:r>
                              <a:rPr kumimoji="0" lang="en-US" sz="3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CD5C5C">
                                    <a:lumMod val="75000"/>
                                  </a:srgb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e>
                    </m:acc>
                  </m:oMath>
                </a14:m>
                <a:endParaRPr kumimoji="0" lang="en-US" sz="3600" b="1" i="1" u="none" strike="noStrike" kern="1200" cap="none" spc="0" normalizeH="0" baseline="0" noProof="0" dirty="0">
                  <a:ln>
                    <a:noFill/>
                  </a:ln>
                  <a:solidFill>
                    <a:srgbClr val="CD5C5C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23D4281-CA58-B147-8617-859915E70F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2021524"/>
                <a:ext cx="4547401" cy="1215397"/>
              </a:xfrm>
              <a:prstGeom prst="rect">
                <a:avLst/>
              </a:prstGeom>
              <a:blipFill>
                <a:blip r:embed="rId4"/>
                <a:stretch>
                  <a:fillRect l="-3900" t="-7216" b="-17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528E3AB-0C37-554B-AEA1-39A4BC84C48C}"/>
                  </a:ext>
                </a:extLst>
              </p:cNvPr>
              <p:cNvSpPr txBox="1"/>
              <p:nvPr/>
            </p:nvSpPr>
            <p:spPr>
              <a:xfrm>
                <a:off x="838199" y="3236921"/>
                <a:ext cx="5199500" cy="3767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45885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But an outlier pulls the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14588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14588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14588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𝑌</m:t>
                            </m:r>
                          </m:e>
                          <m:sub>
                            <m: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14588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e>
                    </m:acc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45885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so we can adjust it using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14588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14588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h</m:t>
                        </m:r>
                      </m:e>
                      <m:sub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14588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45885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528E3AB-0C37-554B-AEA1-39A4BC84C4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3236921"/>
                <a:ext cx="5199500" cy="376770"/>
              </a:xfrm>
              <a:prstGeom prst="rect">
                <a:avLst/>
              </a:prstGeom>
              <a:blipFill>
                <a:blip r:embed="rId5"/>
                <a:stretch>
                  <a:fillRect l="-976" t="-3226" b="-22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5C266AE-6A2D-1243-957E-80C461F591A7}"/>
                  </a:ext>
                </a:extLst>
              </p:cNvPr>
              <p:cNvSpPr/>
              <p:nvPr/>
            </p:nvSpPr>
            <p:spPr>
              <a:xfrm>
                <a:off x="2482143" y="3684480"/>
                <a:ext cx="1259512" cy="6830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145885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14588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14588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𝑒</m:t>
                              </m:r>
                            </m:e>
                            <m:sub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14588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14588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14588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(1 −</m:t>
                              </m:r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145885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145885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145885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14588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)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4588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5C266AE-6A2D-1243-957E-80C461F591A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2143" y="3684480"/>
                <a:ext cx="1259512" cy="683007"/>
              </a:xfrm>
              <a:prstGeom prst="rect">
                <a:avLst/>
              </a:prstGeom>
              <a:blipFill>
                <a:blip r:embed="rId6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E2B8D2C0-DC16-A143-BA4F-AB18D18D41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6524" y="610438"/>
            <a:ext cx="5380182" cy="538018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37DA300-3B80-E845-A244-96BFAE3F2D1B}"/>
                  </a:ext>
                </a:extLst>
              </p:cNvPr>
              <p:cNvSpPr txBox="1"/>
              <p:nvPr/>
            </p:nvSpPr>
            <p:spPr>
              <a:xfrm>
                <a:off x="838199" y="4899877"/>
                <a:ext cx="5199500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Turns out with mathemagic, we can see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h</m:t>
                        </m:r>
                      </m:e>
                      <m:sub>
                        <m:r>
                          <a:rPr kumimoji="0" lang="en-US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is equal to proportion by which case I lowers its own residual by pulling the regression surface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37DA300-3B80-E845-A244-96BFAE3F2D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4899877"/>
                <a:ext cx="5199500" cy="1015663"/>
              </a:xfrm>
              <a:prstGeom prst="rect">
                <a:avLst/>
              </a:prstGeom>
              <a:blipFill>
                <a:blip r:embed="rId8"/>
                <a:stretch>
                  <a:fillRect l="-1220" t="-2469" b="-86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70829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Influence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238556-9D9D-B64C-8776-058F3718A838}"/>
              </a:ext>
            </a:extLst>
          </p:cNvPr>
          <p:cNvSpPr txBox="1"/>
          <p:nvPr/>
        </p:nvSpPr>
        <p:spPr>
          <a:xfrm>
            <a:off x="838199" y="1177957"/>
            <a:ext cx="10181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extent to which its inclusion changes the regression solution or some aspect of it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3D4281-CA58-B147-8617-859915E70F69}"/>
              </a:ext>
            </a:extLst>
          </p:cNvPr>
          <p:cNvSpPr txBox="1"/>
          <p:nvPr/>
        </p:nvSpPr>
        <p:spPr>
          <a:xfrm>
            <a:off x="838199" y="2301663"/>
            <a:ext cx="55410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Which extreme point (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1C30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B, or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 changes the solution the most?</a:t>
            </a:r>
            <a:endParaRPr kumimoji="0" lang="en-US" sz="3200" b="1" i="1" u="none" strike="noStrike" kern="1200" cap="none" spc="0" normalizeH="0" baseline="0" noProof="0" dirty="0">
              <a:ln>
                <a:noFill/>
              </a:ln>
              <a:solidFill>
                <a:srgbClr val="CD5C5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DBE9588-4311-D040-A67B-3D0F25E4C2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942" b="13805"/>
          <a:stretch/>
        </p:blipFill>
        <p:spPr>
          <a:xfrm>
            <a:off x="6788490" y="1679373"/>
            <a:ext cx="5124845" cy="4816857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00E975E9-744A-E140-BD0F-5302F8A7A65D}"/>
              </a:ext>
            </a:extLst>
          </p:cNvPr>
          <p:cNvSpPr/>
          <p:nvPr/>
        </p:nvSpPr>
        <p:spPr>
          <a:xfrm>
            <a:off x="8776800" y="1740571"/>
            <a:ext cx="518400" cy="633600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8F9F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A5F9C7-DF89-1741-B902-212055F2E52A}"/>
              </a:ext>
            </a:extLst>
          </p:cNvPr>
          <p:cNvCxnSpPr/>
          <p:nvPr/>
        </p:nvCxnSpPr>
        <p:spPr>
          <a:xfrm>
            <a:off x="7423200" y="4276800"/>
            <a:ext cx="4490135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7F82FA5A-EA65-C143-B63A-E0AF20F4F6D0}"/>
              </a:ext>
            </a:extLst>
          </p:cNvPr>
          <p:cNvSpPr/>
          <p:nvPr/>
        </p:nvSpPr>
        <p:spPr>
          <a:xfrm>
            <a:off x="10945200" y="2301663"/>
            <a:ext cx="518400" cy="424800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8F9F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4DEC171-92C1-4845-894D-2E67B79A0506}"/>
              </a:ext>
            </a:extLst>
          </p:cNvPr>
          <p:cNvCxnSpPr>
            <a:cxnSpLocks/>
          </p:cNvCxnSpPr>
          <p:nvPr/>
        </p:nvCxnSpPr>
        <p:spPr>
          <a:xfrm flipV="1">
            <a:off x="7423200" y="3837600"/>
            <a:ext cx="4490135" cy="727200"/>
          </a:xfrm>
          <a:prstGeom prst="line">
            <a:avLst/>
          </a:prstGeom>
          <a:ln w="38100">
            <a:solidFill>
              <a:schemeClr val="accent6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4F3AE6FD-51C4-9346-9604-F65CC60DACD8}"/>
              </a:ext>
            </a:extLst>
          </p:cNvPr>
          <p:cNvSpPr/>
          <p:nvPr/>
        </p:nvSpPr>
        <p:spPr>
          <a:xfrm>
            <a:off x="11204400" y="4189892"/>
            <a:ext cx="518400" cy="554142"/>
          </a:xfrm>
          <a:prstGeom prst="ellipse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8F9F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1F9F915-3644-7B44-869F-72011A498404}"/>
              </a:ext>
            </a:extLst>
          </p:cNvPr>
          <p:cNvCxnSpPr>
            <a:cxnSpLocks/>
          </p:cNvCxnSpPr>
          <p:nvPr/>
        </p:nvCxnSpPr>
        <p:spPr>
          <a:xfrm>
            <a:off x="7423200" y="4341600"/>
            <a:ext cx="4490135" cy="0"/>
          </a:xfrm>
          <a:prstGeom prst="line">
            <a:avLst/>
          </a:prstGeom>
          <a:ln w="38100">
            <a:solidFill>
              <a:schemeClr val="accent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3349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7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C9227CE0-53DA-D242-AE30-40161403F43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Marker size="100"/>
                    </a14:imgEffect>
                  </a14:imgLayer>
                </a14:imgProps>
              </a:ext>
            </a:extLst>
          </a:blip>
          <a:srcRect t="2942" b="13805"/>
          <a:stretch/>
        </p:blipFill>
        <p:spPr>
          <a:xfrm>
            <a:off x="6788490" y="1679373"/>
            <a:ext cx="5124845" cy="481685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4014878-B4CA-D54C-8907-BC9F558C3763}"/>
              </a:ext>
            </a:extLst>
          </p:cNvPr>
          <p:cNvSpPr/>
          <p:nvPr/>
        </p:nvSpPr>
        <p:spPr>
          <a:xfrm>
            <a:off x="6782400" y="1670400"/>
            <a:ext cx="5148000" cy="4852800"/>
          </a:xfrm>
          <a:prstGeom prst="rect">
            <a:avLst/>
          </a:prstGeom>
          <a:solidFill>
            <a:schemeClr val="bg2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8F9F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Influence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238556-9D9D-B64C-8776-058F3718A838}"/>
              </a:ext>
            </a:extLst>
          </p:cNvPr>
          <p:cNvSpPr txBox="1"/>
          <p:nvPr/>
        </p:nvSpPr>
        <p:spPr>
          <a:xfrm>
            <a:off x="838199" y="1177957"/>
            <a:ext cx="10181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extent to which its inclusion changes the regression solution or some aspect of it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3D4281-CA58-B147-8617-859915E70F69}"/>
              </a:ext>
            </a:extLst>
          </p:cNvPr>
          <p:cNvSpPr txBox="1"/>
          <p:nvPr/>
        </p:nvSpPr>
        <p:spPr>
          <a:xfrm>
            <a:off x="838199" y="2301663"/>
            <a:ext cx="55410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Which extreme point (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1C30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B, or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 changes the solution the most?</a:t>
            </a:r>
            <a:endParaRPr kumimoji="0" lang="en-US" sz="3200" b="1" i="1" u="none" strike="noStrike" kern="1200" cap="none" spc="0" normalizeH="0" baseline="0" noProof="0" dirty="0">
              <a:ln>
                <a:noFill/>
              </a:ln>
              <a:solidFill>
                <a:srgbClr val="CD5C5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73C1832-DF5B-BD4E-BD4E-7A13B223BD65}"/>
              </a:ext>
            </a:extLst>
          </p:cNvPr>
          <p:cNvSpPr txBox="1"/>
          <p:nvPr/>
        </p:nvSpPr>
        <p:spPr>
          <a:xfrm>
            <a:off x="838199" y="3951225"/>
            <a:ext cx="53755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Measured with 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1E834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Cook’s Distance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FF059FB-B20C-F94F-B3C8-BF34601DBBEF}"/>
                  </a:ext>
                </a:extLst>
              </p:cNvPr>
              <p:cNvSpPr txBox="1"/>
              <p:nvPr/>
            </p:nvSpPr>
            <p:spPr>
              <a:xfrm>
                <a:off x="1416850" y="5005844"/>
                <a:ext cx="4218271" cy="11187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1E8349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𝐶𝑜𝑜</m:t>
                      </m:r>
                      <m:sSub>
                        <m:sSubPr>
                          <m:ctrlP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1E8349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1E8349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𝑘</m:t>
                          </m:r>
                        </m:e>
                        <m:sub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1E8349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</m:sub>
                      </m:sSub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1E8349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1E8349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1E8349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1E8349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𝑗</m:t>
                              </m:r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1E8349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=1</m:t>
                              </m:r>
                            </m:sub>
                            <m:sup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1E8349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sSubSup>
                                <m:sSubSupPr>
                                  <m:ctrlP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F1C30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SupPr>
                                <m:e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F1C30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F1C30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𝑖𝑗</m:t>
                                  </m:r>
                                </m:sub>
                                <m:sup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F1C30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nary>
                        </m:num>
                        <m:den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2874A6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𝑘</m:t>
                          </m:r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1E8349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× </m:t>
                          </m:r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A807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𝑀</m:t>
                          </m:r>
                          <m:sSub>
                            <m:sSubPr>
                              <m:ctrlP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A807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A807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𝑆</m:t>
                              </m:r>
                            </m:e>
                            <m:sub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A807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𝑟𝑒𝑠𝑖𝑑𝑢𝑎𝑙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1E834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FF059FB-B20C-F94F-B3C8-BF34601DBB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6850" y="5005844"/>
                <a:ext cx="4218271" cy="1118768"/>
              </a:xfrm>
              <a:prstGeom prst="rect">
                <a:avLst/>
              </a:prstGeom>
              <a:blipFill>
                <a:blip r:embed="rId4"/>
                <a:stretch>
                  <a:fillRect l="-1802" t="-69663" b="-584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9428BC7F-547B-0645-B8B1-A939D828B937}"/>
              </a:ext>
            </a:extLst>
          </p:cNvPr>
          <p:cNvSpPr txBox="1"/>
          <p:nvPr/>
        </p:nvSpPr>
        <p:spPr>
          <a:xfrm>
            <a:off x="5162400" y="4651708"/>
            <a:ext cx="43787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1C30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change in the value of case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1C30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1C30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’s residual when case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1C30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1C30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is deleted from the model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57CB8F-6830-C04B-A5AD-CD748A4653AB}"/>
              </a:ext>
            </a:extLst>
          </p:cNvPr>
          <p:cNvSpPr txBox="1"/>
          <p:nvPr/>
        </p:nvSpPr>
        <p:spPr>
          <a:xfrm>
            <a:off x="1274400" y="6225124"/>
            <a:ext cx="2189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74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number of regressors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C06088-4E5D-5544-87EE-90A7AE99BDE3}"/>
              </a:ext>
            </a:extLst>
          </p:cNvPr>
          <p:cNvSpPr txBox="1"/>
          <p:nvPr/>
        </p:nvSpPr>
        <p:spPr>
          <a:xfrm>
            <a:off x="4802400" y="6294082"/>
            <a:ext cx="3426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A807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error variance from the model</a:t>
            </a:r>
          </a:p>
        </p:txBody>
      </p:sp>
    </p:spTree>
    <p:extLst>
      <p:ext uri="{BB962C8B-B14F-4D97-AF65-F5344CB8AC3E}">
        <p14:creationId xmlns:p14="http://schemas.microsoft.com/office/powerpoint/2010/main" val="4040182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Approaching Diagnostics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B0E2BF-577B-4642-BB67-48A1E7BDF799}"/>
              </a:ext>
            </a:extLst>
          </p:cNvPr>
          <p:cNvSpPr txBox="1"/>
          <p:nvPr/>
        </p:nvSpPr>
        <p:spPr>
          <a:xfrm>
            <a:off x="838199" y="1304165"/>
            <a:ext cx="7130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Diagnostic statistics are estimates of different features of the observations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6824513-8B92-9041-B9CB-6E2327DC3C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486" b="16108"/>
          <a:stretch/>
        </p:blipFill>
        <p:spPr>
          <a:xfrm>
            <a:off x="838199" y="2211871"/>
            <a:ext cx="10514400" cy="32904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CC3017C-CFC3-E345-9C31-D54FFE699B9D}"/>
              </a:ext>
            </a:extLst>
          </p:cNvPr>
          <p:cNvSpPr/>
          <p:nvPr/>
        </p:nvSpPr>
        <p:spPr>
          <a:xfrm>
            <a:off x="2988000" y="2211872"/>
            <a:ext cx="8364599" cy="32904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8F9F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Anything look weird in this data? Any extreme values?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C3E7A2E-8FA1-8541-ACBD-C771C67E2C63}"/>
              </a:ext>
            </a:extLst>
          </p:cNvPr>
          <p:cNvSpPr txBox="1"/>
          <p:nvPr/>
        </p:nvSpPr>
        <p:spPr>
          <a:xfrm>
            <a:off x="3969903" y="4773600"/>
            <a:ext cx="64007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1C30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Eye-balling a data set (especially larger ones) is not very productive</a:t>
            </a:r>
          </a:p>
        </p:txBody>
      </p:sp>
    </p:spTree>
    <p:extLst>
      <p:ext uri="{BB962C8B-B14F-4D97-AF65-F5344CB8AC3E}">
        <p14:creationId xmlns:p14="http://schemas.microsoft.com/office/powerpoint/2010/main" val="4269780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Approaching Diagnostics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B0E2BF-577B-4642-BB67-48A1E7BDF799}"/>
              </a:ext>
            </a:extLst>
          </p:cNvPr>
          <p:cNvSpPr txBox="1"/>
          <p:nvPr/>
        </p:nvSpPr>
        <p:spPr>
          <a:xfrm>
            <a:off x="838199" y="1304165"/>
            <a:ext cx="7130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Diagnostic statistics are estimates of different features of the observations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6824513-8B92-9041-B9CB-6E2327DC3C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486" b="16108"/>
          <a:stretch/>
        </p:blipFill>
        <p:spPr>
          <a:xfrm>
            <a:off x="838199" y="2211871"/>
            <a:ext cx="10514400" cy="32904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CC3017C-CFC3-E345-9C31-D54FFE699B9D}"/>
              </a:ext>
            </a:extLst>
          </p:cNvPr>
          <p:cNvSpPr/>
          <p:nvPr/>
        </p:nvSpPr>
        <p:spPr>
          <a:xfrm>
            <a:off x="5097600" y="2211872"/>
            <a:ext cx="6254999" cy="32904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8F9F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Instead, let’s use the diagnostics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8F9F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8F9F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Which has a high distance?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3C0618-F7FF-0546-82CB-74123830345D}"/>
              </a:ext>
            </a:extLst>
          </p:cNvPr>
          <p:cNvSpPr txBox="1"/>
          <p:nvPr/>
        </p:nvSpPr>
        <p:spPr>
          <a:xfrm>
            <a:off x="2577600" y="1948913"/>
            <a:ext cx="16469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A807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regular residual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D8A695E-36EA-EB4B-B0E4-66FD93FAC665}"/>
                  </a:ext>
                </a:extLst>
              </p:cNvPr>
              <p:cNvSpPr txBox="1"/>
              <p:nvPr/>
            </p:nvSpPr>
            <p:spPr>
              <a:xfrm>
                <a:off x="3962220" y="5580563"/>
                <a:ext cx="393344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D5C5C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residual with this case removed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CD5C5C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CD5C5C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𝑌</m:t>
                        </m:r>
                      </m:e>
                      <m:sub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CD5C5C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D5C5C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D8A695E-36EA-EB4B-B0E4-66FD93FAC6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220" y="5580563"/>
                <a:ext cx="3933449" cy="369332"/>
              </a:xfrm>
              <a:prstGeom prst="rect">
                <a:avLst/>
              </a:prstGeom>
              <a:blipFill>
                <a:blip r:embed="rId4"/>
                <a:stretch>
                  <a:fillRect l="-1290" t="-3333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82CD8CA-159D-B14B-BE99-010CFDDC2DDB}"/>
              </a:ext>
            </a:extLst>
          </p:cNvPr>
          <p:cNvCxnSpPr/>
          <p:nvPr/>
        </p:nvCxnSpPr>
        <p:spPr>
          <a:xfrm flipH="1" flipV="1">
            <a:off x="4910400" y="5317606"/>
            <a:ext cx="93600" cy="262394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C9063A2-66E7-CC45-A671-8718C2B8C079}"/>
              </a:ext>
            </a:extLst>
          </p:cNvPr>
          <p:cNvCxnSpPr>
            <a:cxnSpLocks/>
          </p:cNvCxnSpPr>
          <p:nvPr/>
        </p:nvCxnSpPr>
        <p:spPr>
          <a:xfrm>
            <a:off x="3801600" y="2286058"/>
            <a:ext cx="160620" cy="197942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40614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Approaching Diagnostics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B0E2BF-577B-4642-BB67-48A1E7BDF799}"/>
              </a:ext>
            </a:extLst>
          </p:cNvPr>
          <p:cNvSpPr txBox="1"/>
          <p:nvPr/>
        </p:nvSpPr>
        <p:spPr>
          <a:xfrm>
            <a:off x="838199" y="1304165"/>
            <a:ext cx="7130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Diagnostic statistics are estimates of different features of the observations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6824513-8B92-9041-B9CB-6E2327DC3C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486" b="16108"/>
          <a:stretch/>
        </p:blipFill>
        <p:spPr>
          <a:xfrm>
            <a:off x="838199" y="2211871"/>
            <a:ext cx="10514400" cy="32904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CC3017C-CFC3-E345-9C31-D54FFE699B9D}"/>
              </a:ext>
            </a:extLst>
          </p:cNvPr>
          <p:cNvSpPr/>
          <p:nvPr/>
        </p:nvSpPr>
        <p:spPr>
          <a:xfrm>
            <a:off x="6343200" y="2211872"/>
            <a:ext cx="5009399" cy="32904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8F9F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Which has a high leverage?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3C0618-F7FF-0546-82CB-74123830345D}"/>
              </a:ext>
            </a:extLst>
          </p:cNvPr>
          <p:cNvSpPr txBox="1"/>
          <p:nvPr/>
        </p:nvSpPr>
        <p:spPr>
          <a:xfrm>
            <a:off x="4016286" y="1892784"/>
            <a:ext cx="1947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A807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Measures leverage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8A695E-36EA-EB4B-B0E4-66FD93FAC665}"/>
              </a:ext>
            </a:extLst>
          </p:cNvPr>
          <p:cNvSpPr txBox="1"/>
          <p:nvPr/>
        </p:nvSpPr>
        <p:spPr>
          <a:xfrm>
            <a:off x="5063820" y="5671313"/>
            <a:ext cx="43620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Measures leverage and ranges from 1/N to 1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82CD8CA-159D-B14B-BE99-010CFDDC2DDB}"/>
              </a:ext>
            </a:extLst>
          </p:cNvPr>
          <p:cNvCxnSpPr/>
          <p:nvPr/>
        </p:nvCxnSpPr>
        <p:spPr>
          <a:xfrm flipH="1" flipV="1">
            <a:off x="6012000" y="5408356"/>
            <a:ext cx="93600" cy="262394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C9063A2-66E7-CC45-A671-8718C2B8C079}"/>
              </a:ext>
            </a:extLst>
          </p:cNvPr>
          <p:cNvCxnSpPr>
            <a:cxnSpLocks/>
          </p:cNvCxnSpPr>
          <p:nvPr/>
        </p:nvCxnSpPr>
        <p:spPr>
          <a:xfrm>
            <a:off x="5240286" y="2229929"/>
            <a:ext cx="160620" cy="197942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2802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Approaching Diagnostics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B0E2BF-577B-4642-BB67-48A1E7BDF799}"/>
              </a:ext>
            </a:extLst>
          </p:cNvPr>
          <p:cNvSpPr txBox="1"/>
          <p:nvPr/>
        </p:nvSpPr>
        <p:spPr>
          <a:xfrm>
            <a:off x="838199" y="1304165"/>
            <a:ext cx="7130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Diagnostic statistics are estimates of different features of the observations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6824513-8B92-9041-B9CB-6E2327DC3C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486" b="16108"/>
          <a:stretch/>
        </p:blipFill>
        <p:spPr>
          <a:xfrm>
            <a:off x="838199" y="2211871"/>
            <a:ext cx="10514400" cy="32904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CC3017C-CFC3-E345-9C31-D54FFE699B9D}"/>
              </a:ext>
            </a:extLst>
          </p:cNvPr>
          <p:cNvSpPr/>
          <p:nvPr/>
        </p:nvSpPr>
        <p:spPr>
          <a:xfrm>
            <a:off x="8431200" y="2211871"/>
            <a:ext cx="2921399" cy="32904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8F9F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Which has a high influence?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3C0618-F7FF-0546-82CB-74123830345D}"/>
              </a:ext>
            </a:extLst>
          </p:cNvPr>
          <p:cNvSpPr txBox="1"/>
          <p:nvPr/>
        </p:nvSpPr>
        <p:spPr>
          <a:xfrm>
            <a:off x="6744549" y="1874725"/>
            <a:ext cx="2023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A807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Measures influence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C9063A2-66E7-CC45-A671-8718C2B8C079}"/>
              </a:ext>
            </a:extLst>
          </p:cNvPr>
          <p:cNvCxnSpPr>
            <a:cxnSpLocks/>
          </p:cNvCxnSpPr>
          <p:nvPr/>
        </p:nvCxnSpPr>
        <p:spPr>
          <a:xfrm>
            <a:off x="7968549" y="2211870"/>
            <a:ext cx="160620" cy="197942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90696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Assumptions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CFDE99-B35E-8048-B488-A63C51D9C5FD}"/>
              </a:ext>
            </a:extLst>
          </p:cNvPr>
          <p:cNvSpPr txBox="1"/>
          <p:nvPr/>
        </p:nvSpPr>
        <p:spPr>
          <a:xfrm>
            <a:off x="838199" y="2126604"/>
            <a:ext cx="6863864" cy="32316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Assumptions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of the model: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Linear relationship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Homoscedasticity of residuals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Normally-distributed residuals with mean 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No omitted variables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Independence of residuals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Variance of X &gt; 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241E52-F570-654D-9F5E-1119FC4C06EC}"/>
              </a:ext>
            </a:extLst>
          </p:cNvPr>
          <p:cNvSpPr txBox="1"/>
          <p:nvPr/>
        </p:nvSpPr>
        <p:spPr>
          <a:xfrm>
            <a:off x="838199" y="1164831"/>
            <a:ext cx="10174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We’ve already talked about four basic assumptions of regression, we make explicit two implicit ones below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E13F785-B8F9-6D4E-9672-7877A86037F2}"/>
              </a:ext>
            </a:extLst>
          </p:cNvPr>
          <p:cNvSpPr txBox="1"/>
          <p:nvPr/>
        </p:nvSpPr>
        <p:spPr>
          <a:xfrm>
            <a:off x="838199" y="5950699"/>
            <a:ext cx="8562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Note: there are a lot of “tests” for these assumptions but they usually have their own assumptions so we won’t discuss them here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2E2B026-E19A-7549-A122-37B660992C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6508" y="5057775"/>
            <a:ext cx="2959962" cy="1651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394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Assumptions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CFDE99-B35E-8048-B488-A63C51D9C5FD}"/>
              </a:ext>
            </a:extLst>
          </p:cNvPr>
          <p:cNvSpPr txBox="1"/>
          <p:nvPr/>
        </p:nvSpPr>
        <p:spPr>
          <a:xfrm>
            <a:off x="838199" y="2126604"/>
            <a:ext cx="6863864" cy="32316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Assumptions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of the model: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FFA079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Linear relationship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FFA079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Homoscedasticity of residuals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FFA079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Normally-distributed residuals with mean 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No omitted variables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FFA079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Independence of residuals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Variance of X &gt; 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241E52-F570-654D-9F5E-1119FC4C06EC}"/>
              </a:ext>
            </a:extLst>
          </p:cNvPr>
          <p:cNvSpPr txBox="1"/>
          <p:nvPr/>
        </p:nvSpPr>
        <p:spPr>
          <a:xfrm>
            <a:off x="838199" y="1164831"/>
            <a:ext cx="101741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145885"/>
                </a:solidFill>
              </a:rPr>
              <a:t>We’ve already talked about four basic assumptions of regression, we make explicit two implicit ones below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458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6DFE02-0E08-0542-9899-334F54EF29BA}"/>
              </a:ext>
            </a:extLst>
          </p:cNvPr>
          <p:cNvSpPr txBox="1"/>
          <p:nvPr/>
        </p:nvSpPr>
        <p:spPr>
          <a:xfrm>
            <a:off x="5104800" y="3276904"/>
            <a:ext cx="3916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Omitted variables is largely theoretically based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Can show up as weird residuals (maybe we are missing an effect)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>
                <a:solidFill>
                  <a:srgbClr val="145885"/>
                </a:solidFill>
                <a:latin typeface="Calibri" panose="020F0502020204030204"/>
              </a:rPr>
              <a:t>Remember discussion on Omitted Variable Bias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145885"/>
              </a:solidFill>
              <a:effectLst/>
              <a:uLnTx/>
              <a:uFillTx/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We’ll see this in the next slide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A0FF06-9AE3-D74D-A4A1-45A1F7812101}"/>
              </a:ext>
            </a:extLst>
          </p:cNvPr>
          <p:cNvSpPr txBox="1"/>
          <p:nvPr/>
        </p:nvSpPr>
        <p:spPr>
          <a:xfrm>
            <a:off x="1750800" y="5358258"/>
            <a:ext cx="391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is easy to test: are there at least two values in X?</a:t>
            </a:r>
          </a:p>
        </p:txBody>
      </p:sp>
    </p:spTree>
    <p:extLst>
      <p:ext uri="{BB962C8B-B14F-4D97-AF65-F5344CB8AC3E}">
        <p14:creationId xmlns:p14="http://schemas.microsoft.com/office/powerpoint/2010/main" val="637837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Assumptions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CFDE99-B35E-8048-B488-A63C51D9C5FD}"/>
              </a:ext>
            </a:extLst>
          </p:cNvPr>
          <p:cNvSpPr txBox="1"/>
          <p:nvPr/>
        </p:nvSpPr>
        <p:spPr>
          <a:xfrm>
            <a:off x="838199" y="2126604"/>
            <a:ext cx="6863864" cy="32316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Assumptions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of the model: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Linear relationship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FFA079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Homoscedasticity of residuals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FFA079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Normally-distributed residuals with mean 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FFA079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No omitted variables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FFA079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Independence of residuals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FFA079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Variance of X &gt; 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241E52-F570-654D-9F5E-1119FC4C06EC}"/>
              </a:ext>
            </a:extLst>
          </p:cNvPr>
          <p:cNvSpPr txBox="1"/>
          <p:nvPr/>
        </p:nvSpPr>
        <p:spPr>
          <a:xfrm>
            <a:off x="838199" y="1164831"/>
            <a:ext cx="51522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book provides four basic assumptions of regression, we make explicit two implicit ones below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F87A98F-9B11-3F42-97BC-D623005624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446"/>
          <a:stretch/>
        </p:blipFill>
        <p:spPr>
          <a:xfrm>
            <a:off x="6067254" y="496800"/>
            <a:ext cx="6059946" cy="61416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8D3BE22-6980-3243-9A52-9C5938DEE574}"/>
              </a:ext>
            </a:extLst>
          </p:cNvPr>
          <p:cNvSpPr txBox="1"/>
          <p:nvPr/>
        </p:nvSpPr>
        <p:spPr>
          <a:xfrm>
            <a:off x="768143" y="5516591"/>
            <a:ext cx="53691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Use a scatterplot of t-residuals against X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BF350DC-39E0-5C46-B095-44C1F26D3007}"/>
              </a:ext>
            </a:extLst>
          </p:cNvPr>
          <p:cNvCxnSpPr>
            <a:cxnSpLocks/>
          </p:cNvCxnSpPr>
          <p:nvPr/>
        </p:nvCxnSpPr>
        <p:spPr>
          <a:xfrm flipV="1">
            <a:off x="5990400" y="5652000"/>
            <a:ext cx="532800" cy="144729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870B8A07-964D-4246-80C4-EE03A2F5394F}"/>
              </a:ext>
            </a:extLst>
          </p:cNvPr>
          <p:cNvSpPr txBox="1"/>
          <p:nvPr/>
        </p:nvSpPr>
        <p:spPr>
          <a:xfrm>
            <a:off x="9066160" y="2678620"/>
            <a:ext cx="3137894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Residuals were not good until we added a quadratic effect (omitted variable bias)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4C0B6C1-0786-FC4E-8982-87A737F6DAB3}"/>
              </a:ext>
            </a:extLst>
          </p:cNvPr>
          <p:cNvCxnSpPr/>
          <p:nvPr/>
        </p:nvCxnSpPr>
        <p:spPr>
          <a:xfrm>
            <a:off x="11613600" y="3601950"/>
            <a:ext cx="0" cy="4588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8291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Assumptions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CFDE99-B35E-8048-B488-A63C51D9C5FD}"/>
              </a:ext>
            </a:extLst>
          </p:cNvPr>
          <p:cNvSpPr txBox="1"/>
          <p:nvPr/>
        </p:nvSpPr>
        <p:spPr>
          <a:xfrm>
            <a:off x="838199" y="2126604"/>
            <a:ext cx="6863864" cy="32316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Assumptions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of the model: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FFA079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Linear relationship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Homoscedasticity of residuals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FFA079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Normally-distributed residuals with mean 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FFA079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No omitted variables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FFA079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Independence of residuals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FFA079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Variance of X &gt; 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49FEB7-A207-8044-B2FA-E69F91EF90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761"/>
          <a:stretch/>
        </p:blipFill>
        <p:spPr>
          <a:xfrm>
            <a:off x="5922560" y="453600"/>
            <a:ext cx="6269440" cy="6120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0849A4D-10E8-1C46-A254-1B93CEFBD1E7}"/>
              </a:ext>
            </a:extLst>
          </p:cNvPr>
          <p:cNvSpPr txBox="1"/>
          <p:nvPr/>
        </p:nvSpPr>
        <p:spPr>
          <a:xfrm>
            <a:off x="838199" y="1164831"/>
            <a:ext cx="51522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book provides four basic assumptions of regression, we make explicit two implicit ones below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2628FB-689E-CB45-839D-90F62C548D45}"/>
              </a:ext>
            </a:extLst>
          </p:cNvPr>
          <p:cNvSpPr txBox="1"/>
          <p:nvPr/>
        </p:nvSpPr>
        <p:spPr>
          <a:xfrm>
            <a:off x="838199" y="5704319"/>
            <a:ext cx="50907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1C30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Scatterplots of residuals on X or Y on X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8C9E54B-F563-674E-BBDF-C60B5FAE18C1}"/>
              </a:ext>
            </a:extLst>
          </p:cNvPr>
          <p:cNvCxnSpPr/>
          <p:nvPr/>
        </p:nvCxnSpPr>
        <p:spPr>
          <a:xfrm flipV="1">
            <a:off x="5824800" y="5652000"/>
            <a:ext cx="504000" cy="280800"/>
          </a:xfrm>
          <a:prstGeom prst="straightConnector1">
            <a:avLst/>
          </a:prstGeom>
          <a:ln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10079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Assumptions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CFDE99-B35E-8048-B488-A63C51D9C5FD}"/>
              </a:ext>
            </a:extLst>
          </p:cNvPr>
          <p:cNvSpPr txBox="1"/>
          <p:nvPr/>
        </p:nvSpPr>
        <p:spPr>
          <a:xfrm>
            <a:off x="838199" y="2126604"/>
            <a:ext cx="6863864" cy="32316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Assumptions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of the model: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FFA079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Linear relationship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FFA079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Homoscedasticity of residuals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Normally-distributed residuals with mean 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FFA079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No omitted variables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FFA079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Independence of residuals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FFA079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Variance of X &gt; 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241E52-F570-654D-9F5E-1119FC4C06EC}"/>
              </a:ext>
            </a:extLst>
          </p:cNvPr>
          <p:cNvSpPr txBox="1"/>
          <p:nvPr/>
        </p:nvSpPr>
        <p:spPr>
          <a:xfrm>
            <a:off x="838199" y="1164831"/>
            <a:ext cx="51522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book provides four basic assumptions of regression, we make explicit two implicit ones below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53EE9F-0298-F64A-87A9-2E9D9D3232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5891" y="4306158"/>
            <a:ext cx="2314620" cy="2104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D01FC76-BB77-F14C-ACAD-204674362743}"/>
              </a:ext>
            </a:extLst>
          </p:cNvPr>
          <p:cNvSpPr txBox="1"/>
          <p:nvPr/>
        </p:nvSpPr>
        <p:spPr>
          <a:xfrm>
            <a:off x="7905601" y="2126604"/>
            <a:ext cx="3715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one is somewhat tricky but important: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residuals at each point of x are normally distributed is the assumption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Are more points closer to the line than far away?</a:t>
            </a:r>
          </a:p>
        </p:txBody>
      </p:sp>
    </p:spTree>
    <p:extLst>
      <p:ext uri="{BB962C8B-B14F-4D97-AF65-F5344CB8AC3E}">
        <p14:creationId xmlns:p14="http://schemas.microsoft.com/office/powerpoint/2010/main" val="27064482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Assumptions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CFDE99-B35E-8048-B488-A63C51D9C5FD}"/>
              </a:ext>
            </a:extLst>
          </p:cNvPr>
          <p:cNvSpPr txBox="1"/>
          <p:nvPr/>
        </p:nvSpPr>
        <p:spPr>
          <a:xfrm>
            <a:off x="838199" y="2126604"/>
            <a:ext cx="6863864" cy="32316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Assumptions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of the model: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FFA079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Linear relationship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FFA079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Homoscedasticity of residuals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Normally-distributed residuals with mean 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FFA079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No omitted variables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FFA079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Independence of residuals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FFA079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Variance of X &gt; 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241E52-F570-654D-9F5E-1119FC4C06EC}"/>
              </a:ext>
            </a:extLst>
          </p:cNvPr>
          <p:cNvSpPr txBox="1"/>
          <p:nvPr/>
        </p:nvSpPr>
        <p:spPr>
          <a:xfrm>
            <a:off x="838200" y="1164831"/>
            <a:ext cx="53486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book provides four basic assumptions of regression, we make explicit two implicit ones below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53EE9F-0298-F64A-87A9-2E9D9D3232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5891" y="4306158"/>
            <a:ext cx="2314620" cy="2104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D01FC76-BB77-F14C-ACAD-204674362743}"/>
              </a:ext>
            </a:extLst>
          </p:cNvPr>
          <p:cNvSpPr txBox="1"/>
          <p:nvPr/>
        </p:nvSpPr>
        <p:spPr>
          <a:xfrm>
            <a:off x="7905601" y="2126604"/>
            <a:ext cx="3715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one is somewhat tricky but important: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residuals at each point of x are normally distributed is the assumption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Are more points closer to the line than far away?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56846E-3C83-9C46-99BB-3A0AFBDB2610}"/>
              </a:ext>
            </a:extLst>
          </p:cNvPr>
          <p:cNvSpPr txBox="1"/>
          <p:nvPr/>
        </p:nvSpPr>
        <p:spPr>
          <a:xfrm>
            <a:off x="838199" y="5703643"/>
            <a:ext cx="51886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Usually tested with a Q-Q plot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B60B13B-2C82-3440-8AAE-02E51D1C60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6825" y="715983"/>
            <a:ext cx="5694375" cy="5694375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2DC519D-C125-7F41-80D0-4CCD4F24E391}"/>
              </a:ext>
            </a:extLst>
          </p:cNvPr>
          <p:cNvCxnSpPr/>
          <p:nvPr/>
        </p:nvCxnSpPr>
        <p:spPr>
          <a:xfrm flipV="1">
            <a:off x="5928945" y="5591920"/>
            <a:ext cx="853455" cy="3264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91113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Assumptions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CFDE99-B35E-8048-B488-A63C51D9C5FD}"/>
              </a:ext>
            </a:extLst>
          </p:cNvPr>
          <p:cNvSpPr txBox="1"/>
          <p:nvPr/>
        </p:nvSpPr>
        <p:spPr>
          <a:xfrm>
            <a:off x="838199" y="2126604"/>
            <a:ext cx="6863864" cy="32316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Assumptions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of the model: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FFA079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Linear relationship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FFA079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Homoscedasticity of residuals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FFA079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Normally-distributed residuals with mean 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FFA079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No omitted variables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Independence of residuals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FFA079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Variance of X &gt; 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241E52-F570-654D-9F5E-1119FC4C06EC}"/>
              </a:ext>
            </a:extLst>
          </p:cNvPr>
          <p:cNvSpPr txBox="1"/>
          <p:nvPr/>
        </p:nvSpPr>
        <p:spPr>
          <a:xfrm>
            <a:off x="838199" y="1164831"/>
            <a:ext cx="9342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book provides four basic assumptions of regression, we make explicit two implicit ones below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0E3804-EFFA-DB4E-844E-05580AC9EC6D}"/>
              </a:ext>
            </a:extLst>
          </p:cNvPr>
          <p:cNvSpPr txBox="1"/>
          <p:nvPr/>
        </p:nvSpPr>
        <p:spPr>
          <a:xfrm>
            <a:off x="7998920" y="3334950"/>
            <a:ext cx="3888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Generally theoretical in nature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Are the observations (participants) independent?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Are the observations connected in some way?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Time-series almost always violate this assumption because previous time points are correlated with current ones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many cases, we can use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Multilevel Modeling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here</a:t>
            </a:r>
          </a:p>
        </p:txBody>
      </p:sp>
    </p:spTree>
    <p:extLst>
      <p:ext uri="{BB962C8B-B14F-4D97-AF65-F5344CB8AC3E}">
        <p14:creationId xmlns:p14="http://schemas.microsoft.com/office/powerpoint/2010/main" val="39790934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Dealing with Irregularities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241E52-F570-654D-9F5E-1119FC4C06EC}"/>
              </a:ext>
            </a:extLst>
          </p:cNvPr>
          <p:cNvSpPr txBox="1"/>
          <p:nvPr/>
        </p:nvSpPr>
        <p:spPr>
          <a:xfrm>
            <a:off x="838199" y="1164831"/>
            <a:ext cx="7292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There are generally four basic ways to deal with irregularities, we add a fifth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AB8686-0853-FE46-804F-2FD17210F4EB}"/>
              </a:ext>
            </a:extLst>
          </p:cNvPr>
          <p:cNvSpPr txBox="1"/>
          <p:nvPr/>
        </p:nvSpPr>
        <p:spPr>
          <a:xfrm>
            <a:off x="838198" y="2193131"/>
            <a:ext cx="53571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Correction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Correct the error that lead to the extreme value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5DCF383-19F8-A94A-A605-1056B8B64345}"/>
              </a:ext>
            </a:extLst>
          </p:cNvPr>
          <p:cNvSpPr txBox="1"/>
          <p:nvPr/>
        </p:nvSpPr>
        <p:spPr>
          <a:xfrm>
            <a:off x="838198" y="3118208"/>
            <a:ext cx="21413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A07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Transformation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C0D4F9-76D6-D14B-A0A2-B8202EE79B38}"/>
              </a:ext>
            </a:extLst>
          </p:cNvPr>
          <p:cNvSpPr txBox="1"/>
          <p:nvPr/>
        </p:nvSpPr>
        <p:spPr>
          <a:xfrm>
            <a:off x="838198" y="4400086"/>
            <a:ext cx="1638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E834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Elimination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ADDC1B-0A88-0045-A02A-2AB77E6F6D9E}"/>
              </a:ext>
            </a:extLst>
          </p:cNvPr>
          <p:cNvSpPr txBox="1"/>
          <p:nvPr/>
        </p:nvSpPr>
        <p:spPr>
          <a:xfrm>
            <a:off x="6623539" y="2193131"/>
            <a:ext cx="2368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A807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Robustification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1B587A-D261-C74F-B805-F439E6EDB905}"/>
              </a:ext>
            </a:extLst>
          </p:cNvPr>
          <p:cNvSpPr txBox="1"/>
          <p:nvPr/>
        </p:nvSpPr>
        <p:spPr>
          <a:xfrm>
            <a:off x="6623538" y="3467652"/>
            <a:ext cx="38328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1C30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Generalized Linear Models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4FCB032-F026-4C4D-9DF6-39C83E669ECB}"/>
              </a:ext>
            </a:extLst>
          </p:cNvPr>
          <p:cNvSpPr/>
          <p:nvPr/>
        </p:nvSpPr>
        <p:spPr>
          <a:xfrm>
            <a:off x="838198" y="3467652"/>
            <a:ext cx="53571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FFA07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Transform the outcome or predictors using a monotonic transformation (log, square root, etc.)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B7B48D7-47E2-F748-96DD-F272D580A7B7}"/>
              </a:ext>
            </a:extLst>
          </p:cNvPr>
          <p:cNvSpPr/>
          <p:nvPr/>
        </p:nvSpPr>
        <p:spPr>
          <a:xfrm>
            <a:off x="838199" y="4701992"/>
            <a:ext cx="53571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1E834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Remove the extreme value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1E834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 recommend if you do this to report the results both with and without the extreme value in any publication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4BFC56-A118-7844-80A5-E9D979B62A27}"/>
              </a:ext>
            </a:extLst>
          </p:cNvPr>
          <p:cNvSpPr/>
          <p:nvPr/>
        </p:nvSpPr>
        <p:spPr>
          <a:xfrm>
            <a:off x="6623538" y="3812033"/>
            <a:ext cx="493981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F1C30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family of approaches that can assess categorical, ordinal, and otherwise strange outcomes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F1C30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we’ll discuss them much</a:t>
            </a:r>
            <a:r>
              <a:rPr kumimoji="0" lang="en-US" sz="2000" b="0" i="1" u="none" strike="noStrike" kern="1200" cap="none" spc="0" normalizeH="0" noProof="0" dirty="0">
                <a:ln>
                  <a:noFill/>
                </a:ln>
                <a:solidFill>
                  <a:srgbClr val="F1C30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more in the following units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srgbClr val="F1C30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F433654-EC5C-CF47-AD01-2205B9C25D6F}"/>
              </a:ext>
            </a:extLst>
          </p:cNvPr>
          <p:cNvSpPr/>
          <p:nvPr/>
        </p:nvSpPr>
        <p:spPr>
          <a:xfrm>
            <a:off x="6623538" y="2487970"/>
            <a:ext cx="493981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FA807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Use an alternative approach that is less sensitive to the extreme value</a:t>
            </a:r>
          </a:p>
        </p:txBody>
      </p:sp>
    </p:spTree>
    <p:extLst>
      <p:ext uri="{BB962C8B-B14F-4D97-AF65-F5344CB8AC3E}">
        <p14:creationId xmlns:p14="http://schemas.microsoft.com/office/powerpoint/2010/main" val="1298040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6" grpId="0"/>
      <p:bldP spid="13" grpId="0"/>
      <p:bldP spid="14" grpId="0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0B430-8AC5-4C87-B836-475EDC4C8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Georgia" panose="02040502050405020303" pitchFamily="18" charset="0"/>
              </a:rPr>
              <a:t>Let’s Try an Example…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292CAC-8D89-4827-81F8-8CA9AC5A31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8324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Let’s say our friend the child language researcher now wants to see if story length </a:t>
            </a:r>
            <a:r>
              <a:rPr lang="en-US" dirty="0">
                <a:solidFill>
                  <a:schemeClr val="accent3"/>
                </a:solidFill>
              </a:rPr>
              <a:t>(outcome) </a:t>
            </a:r>
            <a:r>
              <a:rPr lang="en-US" dirty="0"/>
              <a:t>can be predicted by narrative quality </a:t>
            </a:r>
            <a:r>
              <a:rPr lang="en-US" dirty="0">
                <a:solidFill>
                  <a:schemeClr val="accent6"/>
                </a:solidFill>
              </a:rPr>
              <a:t>(predictor)</a:t>
            </a:r>
            <a:r>
              <a:rPr lang="en-US" dirty="0">
                <a:solidFill>
                  <a:schemeClr val="tx2"/>
                </a:solidFill>
              </a:rPr>
              <a:t>;</a:t>
            </a:r>
            <a:r>
              <a:rPr lang="en-US" dirty="0">
                <a:solidFill>
                  <a:schemeClr val="accent6"/>
                </a:solidFill>
              </a:rPr>
              <a:t> </a:t>
            </a:r>
            <a:r>
              <a:rPr lang="en-US" dirty="0"/>
              <a:t>this time they decide to use sentence count as their measure of length (why not)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lm(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Sentence_count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~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StoryGrammar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, data =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Nars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)%&gt;%</a:t>
            </a:r>
          </a:p>
          <a:p>
            <a:pPr marL="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	summary()</a:t>
            </a:r>
          </a:p>
          <a:p>
            <a:pPr marL="0" indent="0">
              <a:buNone/>
            </a:pP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Coefficients:</a:t>
            </a:r>
          </a:p>
          <a:p>
            <a:pPr marL="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		Estimate	Std. Error	t value		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(&gt;|t|)</a:t>
            </a:r>
          </a:p>
          <a:p>
            <a:pPr marL="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(Intercept)	2.410		0.606		3.975		8.69e-05***</a:t>
            </a:r>
          </a:p>
          <a:p>
            <a:pPr marL="0" indent="0">
              <a:buNone/>
            </a:pP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StoryGrammar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	0.950		0.067		14.222		&lt; 2e-16***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E2BF05-8F87-4353-A989-CAFEF8B97CA0}"/>
              </a:ext>
            </a:extLst>
          </p:cNvPr>
          <p:cNvSpPr txBox="1"/>
          <p:nvPr/>
        </p:nvSpPr>
        <p:spPr>
          <a:xfrm>
            <a:off x="9875521" y="4834572"/>
            <a:ext cx="20116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Wow! That p-value</a:t>
            </a:r>
          </a:p>
          <a:p>
            <a:r>
              <a:rPr lang="en-US" dirty="0">
                <a:solidFill>
                  <a:schemeClr val="accent4"/>
                </a:solidFill>
              </a:rPr>
              <a:t>is basically 0, but before we get too excited, let’s check the residuals</a:t>
            </a:r>
          </a:p>
        </p:txBody>
      </p:sp>
    </p:spTree>
    <p:extLst>
      <p:ext uri="{BB962C8B-B14F-4D97-AF65-F5344CB8AC3E}">
        <p14:creationId xmlns:p14="http://schemas.microsoft.com/office/powerpoint/2010/main" val="3886377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6F27865-35E5-448B-88E4-0A4ED9F87F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261937"/>
            <a:ext cx="7620000" cy="6334125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E12654E-2D23-413D-9B8E-EA9767B8C157}"/>
              </a:ext>
            </a:extLst>
          </p:cNvPr>
          <p:cNvCxnSpPr>
            <a:cxnSpLocks/>
          </p:cNvCxnSpPr>
          <p:nvPr/>
        </p:nvCxnSpPr>
        <p:spPr>
          <a:xfrm flipH="1" flipV="1">
            <a:off x="9641840" y="1391920"/>
            <a:ext cx="629920" cy="37592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1EA3898-C823-48D3-97B7-5576BFA8F1F3}"/>
              </a:ext>
            </a:extLst>
          </p:cNvPr>
          <p:cNvSpPr txBox="1"/>
          <p:nvPr/>
        </p:nvSpPr>
        <p:spPr>
          <a:xfrm>
            <a:off x="10271760" y="1280160"/>
            <a:ext cx="171450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Uh oh, that </a:t>
            </a:r>
          </a:p>
          <a:p>
            <a:r>
              <a:rPr lang="en-US" dirty="0"/>
              <a:t>doesn’t look like</a:t>
            </a:r>
          </a:p>
          <a:p>
            <a:r>
              <a:rPr lang="en-US" dirty="0"/>
              <a:t>a normal </a:t>
            </a:r>
          </a:p>
          <a:p>
            <a:r>
              <a:rPr lang="en-US" dirty="0"/>
              <a:t>distribution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0B4607-ABCB-4CE5-870A-EE3406F6273E}"/>
              </a:ext>
            </a:extLst>
          </p:cNvPr>
          <p:cNvSpPr txBox="1"/>
          <p:nvPr/>
        </p:nvSpPr>
        <p:spPr>
          <a:xfrm>
            <a:off x="10271760" y="4318000"/>
            <a:ext cx="17722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There are also</a:t>
            </a:r>
          </a:p>
          <a:p>
            <a:r>
              <a:rPr lang="en-US" dirty="0">
                <a:solidFill>
                  <a:schemeClr val="accent6"/>
                </a:solidFill>
              </a:rPr>
              <a:t>some extreme</a:t>
            </a:r>
          </a:p>
          <a:p>
            <a:r>
              <a:rPr lang="en-US" dirty="0">
                <a:solidFill>
                  <a:schemeClr val="accent6"/>
                </a:solidFill>
              </a:rPr>
              <a:t>outliers and </a:t>
            </a:r>
          </a:p>
          <a:p>
            <a:r>
              <a:rPr lang="en-US" dirty="0">
                <a:solidFill>
                  <a:schemeClr val="accent6"/>
                </a:solidFill>
              </a:rPr>
              <a:t>leverage points…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0D03EDF-667B-4ADB-BDB4-544F00BC01ED}"/>
              </a:ext>
            </a:extLst>
          </p:cNvPr>
          <p:cNvCxnSpPr>
            <a:stCxn id="9" idx="1"/>
          </p:cNvCxnSpPr>
          <p:nvPr/>
        </p:nvCxnSpPr>
        <p:spPr>
          <a:xfrm flipH="1" flipV="1">
            <a:off x="7711440" y="4226561"/>
            <a:ext cx="2560320" cy="691604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8EDBF0D4-B5EB-4EF7-8E8D-E96A892B3171}"/>
              </a:ext>
            </a:extLst>
          </p:cNvPr>
          <p:cNvSpPr txBox="1"/>
          <p:nvPr/>
        </p:nvSpPr>
        <p:spPr>
          <a:xfrm>
            <a:off x="210038" y="5090160"/>
            <a:ext cx="189308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3"/>
                </a:solidFill>
              </a:rPr>
              <a:t>And some </a:t>
            </a:r>
          </a:p>
          <a:p>
            <a:r>
              <a:rPr lang="en-US" dirty="0">
                <a:solidFill>
                  <a:schemeClr val="accent3"/>
                </a:solidFill>
              </a:rPr>
              <a:t>evidence of </a:t>
            </a:r>
          </a:p>
          <a:p>
            <a:r>
              <a:rPr lang="en-US" dirty="0">
                <a:solidFill>
                  <a:schemeClr val="accent3"/>
                </a:solidFill>
              </a:rPr>
              <a:t>heteroscedasticity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20C1CD8-4F79-4549-86C7-537B2A07E145}"/>
              </a:ext>
            </a:extLst>
          </p:cNvPr>
          <p:cNvCxnSpPr>
            <a:stCxn id="12" idx="3"/>
          </p:cNvCxnSpPr>
          <p:nvPr/>
        </p:nvCxnSpPr>
        <p:spPr>
          <a:xfrm flipV="1">
            <a:off x="2103120" y="5344160"/>
            <a:ext cx="894080" cy="207665"/>
          </a:xfrm>
          <a:prstGeom prst="straightConnector1">
            <a:avLst/>
          </a:prstGeom>
          <a:ln w="381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57506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83B93-14F8-40A8-AA60-6EFE629AD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Georgia" panose="02040502050405020303" pitchFamily="18" charset="0"/>
              </a:rPr>
              <a:t>So what can we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EF8D6C-2604-4777-846C-9C9DBA0DDF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Let’s try applying a log transformation, this can help with normalizing distributions, heteroscedasticity and sometimes extreme points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lm(log(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Sentence_count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) ~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StoryGrammer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, data =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Nars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) %&gt;%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summary()</a:t>
            </a:r>
          </a:p>
          <a:p>
            <a:pPr marL="0" indent="0"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Coefficients: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	Estimate	Std. Error	t value	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(&gt;|t|)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(Intercept)	1.367		0.058		23.63		&lt;2e-16***</a:t>
            </a:r>
          </a:p>
          <a:p>
            <a:pPr marL="0" indent="0">
              <a:buNone/>
            </a:pP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StoryGrammar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	0.097		0.006		15.26		&lt;2e-16***</a:t>
            </a:r>
          </a:p>
          <a:p>
            <a:pPr marL="0" indent="0"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73571B-2CEE-46F5-B88F-4A36F4ED2E33}"/>
              </a:ext>
            </a:extLst>
          </p:cNvPr>
          <p:cNvSpPr txBox="1"/>
          <p:nvPr/>
        </p:nvSpPr>
        <p:spPr>
          <a:xfrm>
            <a:off x="838200" y="5600323"/>
            <a:ext cx="838011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Great! The relationship is still statistically significant, but let’s go check those residuals…</a:t>
            </a:r>
          </a:p>
          <a:p>
            <a:endParaRPr lang="en-US" dirty="0"/>
          </a:p>
          <a:p>
            <a:r>
              <a:rPr lang="en-US" sz="1600" i="1" dirty="0">
                <a:solidFill>
                  <a:schemeClr val="accent6"/>
                </a:solidFill>
              </a:rPr>
              <a:t>Note. The estimate is not interpretable in the same way now that it has had log transformation</a:t>
            </a:r>
          </a:p>
        </p:txBody>
      </p:sp>
    </p:spTree>
    <p:extLst>
      <p:ext uri="{BB962C8B-B14F-4D97-AF65-F5344CB8AC3E}">
        <p14:creationId xmlns:p14="http://schemas.microsoft.com/office/powerpoint/2010/main" val="2415329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map&#10;&#10;Description automatically generated">
            <a:extLst>
              <a:ext uri="{FF2B5EF4-FFF2-40B4-BE49-F238E27FC236}">
                <a16:creationId xmlns:a16="http://schemas.microsoft.com/office/drawing/2014/main" id="{816D9A02-93DC-4B04-9A0A-138EE8D374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3921" y="213361"/>
            <a:ext cx="7955358" cy="637423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D824E9-3158-47EB-8F80-283A8C04C50D}"/>
              </a:ext>
            </a:extLst>
          </p:cNvPr>
          <p:cNvSpPr txBox="1"/>
          <p:nvPr/>
        </p:nvSpPr>
        <p:spPr>
          <a:xfrm>
            <a:off x="10312400" y="1036320"/>
            <a:ext cx="17157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residuals</a:t>
            </a:r>
          </a:p>
          <a:p>
            <a:r>
              <a:rPr lang="en-US" dirty="0"/>
              <a:t>look much more</a:t>
            </a:r>
          </a:p>
          <a:p>
            <a:r>
              <a:rPr lang="en-US" dirty="0"/>
              <a:t>normally </a:t>
            </a:r>
          </a:p>
          <a:p>
            <a:r>
              <a:rPr lang="en-US" dirty="0"/>
              <a:t>distributed!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635FA43-B17B-4A15-94DA-32484903D767}"/>
              </a:ext>
            </a:extLst>
          </p:cNvPr>
          <p:cNvCxnSpPr>
            <a:stCxn id="6" idx="1"/>
          </p:cNvCxnSpPr>
          <p:nvPr/>
        </p:nvCxnSpPr>
        <p:spPr>
          <a:xfrm flipH="1">
            <a:off x="8869680" y="1636485"/>
            <a:ext cx="1442720" cy="1959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16398CBE-B87E-40B5-BCF7-E425FE508CB3}"/>
              </a:ext>
            </a:extLst>
          </p:cNvPr>
          <p:cNvSpPr txBox="1"/>
          <p:nvPr/>
        </p:nvSpPr>
        <p:spPr>
          <a:xfrm>
            <a:off x="10312400" y="3911600"/>
            <a:ext cx="178555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3"/>
                </a:solidFill>
              </a:rPr>
              <a:t>There are still</a:t>
            </a:r>
          </a:p>
          <a:p>
            <a:r>
              <a:rPr lang="en-US" dirty="0">
                <a:solidFill>
                  <a:schemeClr val="accent3"/>
                </a:solidFill>
              </a:rPr>
              <a:t>some leverage </a:t>
            </a:r>
          </a:p>
          <a:p>
            <a:r>
              <a:rPr lang="en-US" dirty="0">
                <a:solidFill>
                  <a:schemeClr val="accent3"/>
                </a:solidFill>
              </a:rPr>
              <a:t>points, but none </a:t>
            </a:r>
          </a:p>
          <a:p>
            <a:r>
              <a:rPr lang="en-US" dirty="0">
                <a:solidFill>
                  <a:schemeClr val="accent3"/>
                </a:solidFill>
              </a:rPr>
              <a:t>fall outside of 3</a:t>
            </a:r>
          </a:p>
          <a:p>
            <a:r>
              <a:rPr lang="en-US" dirty="0">
                <a:solidFill>
                  <a:schemeClr val="accent3"/>
                </a:solidFill>
              </a:rPr>
              <a:t>SDs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674184F-CC6E-419D-A7E3-AA0336AC4A94}"/>
              </a:ext>
            </a:extLst>
          </p:cNvPr>
          <p:cNvCxnSpPr>
            <a:stCxn id="9" idx="1"/>
          </p:cNvCxnSpPr>
          <p:nvPr/>
        </p:nvCxnSpPr>
        <p:spPr>
          <a:xfrm flipH="1">
            <a:off x="8280400" y="4650264"/>
            <a:ext cx="2032000" cy="738664"/>
          </a:xfrm>
          <a:prstGeom prst="straightConnector1">
            <a:avLst/>
          </a:prstGeom>
          <a:ln w="381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D913F615-4A12-474F-9C96-1AE16DD00128}"/>
              </a:ext>
            </a:extLst>
          </p:cNvPr>
          <p:cNvSpPr txBox="1"/>
          <p:nvPr/>
        </p:nvSpPr>
        <p:spPr>
          <a:xfrm>
            <a:off x="152400" y="4155440"/>
            <a:ext cx="184121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The line is closer</a:t>
            </a:r>
          </a:p>
          <a:p>
            <a:r>
              <a:rPr lang="en-US" dirty="0">
                <a:solidFill>
                  <a:schemeClr val="accent6"/>
                </a:solidFill>
              </a:rPr>
              <a:t>to a horizontal, </a:t>
            </a:r>
          </a:p>
          <a:p>
            <a:r>
              <a:rPr lang="en-US" dirty="0">
                <a:solidFill>
                  <a:schemeClr val="accent6"/>
                </a:solidFill>
              </a:rPr>
              <a:t>and shows better</a:t>
            </a:r>
          </a:p>
          <a:p>
            <a:r>
              <a:rPr lang="en-US" dirty="0">
                <a:solidFill>
                  <a:schemeClr val="accent6"/>
                </a:solidFill>
              </a:rPr>
              <a:t>homoscedasticity</a:t>
            </a:r>
          </a:p>
          <a:p>
            <a:r>
              <a:rPr lang="en-US" dirty="0">
                <a:solidFill>
                  <a:schemeClr val="accent6"/>
                </a:solidFill>
              </a:rPr>
              <a:t>of residuals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5B72673-0B35-478D-B3DC-900AAA2D1A64}"/>
              </a:ext>
            </a:extLst>
          </p:cNvPr>
          <p:cNvCxnSpPr>
            <a:stCxn id="12" idx="3"/>
          </p:cNvCxnSpPr>
          <p:nvPr/>
        </p:nvCxnSpPr>
        <p:spPr>
          <a:xfrm>
            <a:off x="1993610" y="4894104"/>
            <a:ext cx="719110" cy="145256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23444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78EA4-3E36-47A4-BE2A-ED40E3B26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Georgia" panose="02040502050405020303" pitchFamily="18" charset="0"/>
              </a:rPr>
              <a:t>Note…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B2CDF4-6AFF-450A-8973-5EE85B8BFD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 this case, a log transformation worked pretty well in addressing the violated assumptions</a:t>
            </a:r>
          </a:p>
          <a:p>
            <a:r>
              <a:rPr lang="en-US" dirty="0">
                <a:solidFill>
                  <a:schemeClr val="accent3"/>
                </a:solidFill>
              </a:rPr>
              <a:t>BUT, this often won’t be the case (depending on the data) and may require more data manipulation or alternative methods (e.g., robustification, generalized linear models)</a:t>
            </a:r>
          </a:p>
          <a:p>
            <a:r>
              <a:rPr lang="en-US" dirty="0">
                <a:solidFill>
                  <a:schemeClr val="accent6"/>
                </a:solidFill>
              </a:rPr>
              <a:t>However, this hopefully highlighted the </a:t>
            </a:r>
            <a:r>
              <a:rPr lang="en-US" b="1" dirty="0">
                <a:solidFill>
                  <a:schemeClr val="accent6"/>
                </a:solidFill>
              </a:rPr>
              <a:t>importance of </a:t>
            </a:r>
            <a:r>
              <a:rPr lang="en-US" b="1" u="sng" dirty="0">
                <a:solidFill>
                  <a:schemeClr val="accent6"/>
                </a:solidFill>
              </a:rPr>
              <a:t>PLOTTING YOUR RESIDUALS</a:t>
            </a:r>
            <a:r>
              <a:rPr lang="en-US" b="1" dirty="0">
                <a:solidFill>
                  <a:schemeClr val="accent6"/>
                </a:solidFill>
              </a:rPr>
              <a:t> </a:t>
            </a:r>
            <a:r>
              <a:rPr lang="en-US" dirty="0">
                <a:solidFill>
                  <a:schemeClr val="accent6"/>
                </a:solidFill>
              </a:rPr>
              <a:t>and </a:t>
            </a:r>
            <a:r>
              <a:rPr lang="en-US" b="1" dirty="0">
                <a:solidFill>
                  <a:schemeClr val="accent6"/>
                </a:solidFill>
              </a:rPr>
              <a:t>NEVER assuming your data has not violated assumptions</a:t>
            </a:r>
          </a:p>
          <a:p>
            <a:pPr lvl="1"/>
            <a:r>
              <a:rPr lang="en-US" dirty="0">
                <a:solidFill>
                  <a:schemeClr val="accent4"/>
                </a:solidFill>
              </a:rPr>
              <a:t>In this example, the significance of the results did not change, but this won’t always be the case, violating assumptions can lead to both false positive and false negatives </a:t>
            </a:r>
          </a:p>
        </p:txBody>
      </p:sp>
    </p:spTree>
    <p:extLst>
      <p:ext uri="{BB962C8B-B14F-4D97-AF65-F5344CB8AC3E}">
        <p14:creationId xmlns:p14="http://schemas.microsoft.com/office/powerpoint/2010/main" val="27654617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Robustification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241E52-F570-654D-9F5E-1119FC4C06EC}"/>
              </a:ext>
            </a:extLst>
          </p:cNvPr>
          <p:cNvSpPr txBox="1"/>
          <p:nvPr/>
        </p:nvSpPr>
        <p:spPr>
          <a:xfrm>
            <a:off x="838199" y="1164831"/>
            <a:ext cx="6702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74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Use an alternative approach that is less sensitive to the extreme value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CABC3C-2B7D-FE4D-9108-A30F590E0CE5}"/>
              </a:ext>
            </a:extLst>
          </p:cNvPr>
          <p:cNvSpPr txBox="1"/>
          <p:nvPr/>
        </p:nvSpPr>
        <p:spPr>
          <a:xfrm>
            <a:off x="914400" y="2321719"/>
            <a:ext cx="52359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Two main ways of robustifying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29FF4DF-ADD9-7D47-BF29-BAE3BE9B0575}"/>
              </a:ext>
            </a:extLst>
          </p:cNvPr>
          <p:cNvSpPr txBox="1"/>
          <p:nvPr/>
        </p:nvSpPr>
        <p:spPr>
          <a:xfrm>
            <a:off x="1793081" y="3357592"/>
            <a:ext cx="67889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Use alternative way of estimating coefficients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DC3BBD7-C141-554E-907C-81DAD4F84B2F}"/>
              </a:ext>
            </a:extLst>
          </p:cNvPr>
          <p:cNvSpPr txBox="1"/>
          <p:nvPr/>
        </p:nvSpPr>
        <p:spPr>
          <a:xfrm>
            <a:off x="1860038" y="4118418"/>
            <a:ext cx="87962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Use alternative way of estimating the standard error (or, more generally speaking, the uncertainty)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17FFC70-DE84-C246-89B7-51CBC82F8150}"/>
              </a:ext>
            </a:extLst>
          </p:cNvPr>
          <p:cNvSpPr txBox="1"/>
          <p:nvPr/>
        </p:nvSpPr>
        <p:spPr>
          <a:xfrm>
            <a:off x="1207294" y="3019038"/>
            <a:ext cx="65274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0DBDA8A-DAF6-0E4D-B5B7-CDB9F96E77C5}"/>
              </a:ext>
            </a:extLst>
          </p:cNvPr>
          <p:cNvSpPr txBox="1"/>
          <p:nvPr/>
        </p:nvSpPr>
        <p:spPr>
          <a:xfrm>
            <a:off x="1207294" y="3995308"/>
            <a:ext cx="65274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C392C09-8612-8547-809E-46FAE00D3FB3}"/>
              </a:ext>
            </a:extLst>
          </p:cNvPr>
          <p:cNvSpPr/>
          <p:nvPr/>
        </p:nvSpPr>
        <p:spPr>
          <a:xfrm>
            <a:off x="935831" y="3995308"/>
            <a:ext cx="9851232" cy="1200329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CD5C5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CBA28CB-0DA6-674B-9466-7757C335A4A3}"/>
              </a:ext>
            </a:extLst>
          </p:cNvPr>
          <p:cNvSpPr txBox="1"/>
          <p:nvPr/>
        </p:nvSpPr>
        <p:spPr>
          <a:xfrm>
            <a:off x="3486151" y="5310133"/>
            <a:ext cx="47370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We’ll talk about this one</a:t>
            </a:r>
          </a:p>
        </p:txBody>
      </p:sp>
    </p:spTree>
    <p:extLst>
      <p:ext uri="{BB962C8B-B14F-4D97-AF65-F5344CB8AC3E}">
        <p14:creationId xmlns:p14="http://schemas.microsoft.com/office/powerpoint/2010/main" val="2223720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7D4E42A-5D4B-0546-A63A-62D6EDADDDD1}"/>
              </a:ext>
            </a:extLst>
          </p:cNvPr>
          <p:cNvSpPr/>
          <p:nvPr/>
        </p:nvSpPr>
        <p:spPr>
          <a:xfrm>
            <a:off x="8153694" y="1858780"/>
            <a:ext cx="3913388" cy="485681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8F9F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7E53ED-F757-D448-9068-BEE1A218A357}"/>
              </a:ext>
            </a:extLst>
          </p:cNvPr>
          <p:cNvSpPr/>
          <p:nvPr/>
        </p:nvSpPr>
        <p:spPr>
          <a:xfrm>
            <a:off x="4115388" y="1858780"/>
            <a:ext cx="3904350" cy="48568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8F9F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159EC1-FA69-D04A-B611-0094CA4C26FD}"/>
              </a:ext>
            </a:extLst>
          </p:cNvPr>
          <p:cNvSpPr/>
          <p:nvPr/>
        </p:nvSpPr>
        <p:spPr>
          <a:xfrm>
            <a:off x="77082" y="1858780"/>
            <a:ext cx="3925292" cy="48568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8F9F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Robustification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241E52-F570-654D-9F5E-1119FC4C06EC}"/>
              </a:ext>
            </a:extLst>
          </p:cNvPr>
          <p:cNvSpPr txBox="1"/>
          <p:nvPr/>
        </p:nvSpPr>
        <p:spPr>
          <a:xfrm>
            <a:off x="838199" y="1164831"/>
            <a:ext cx="6702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74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Use an alternative approach that is less sensitive to the extreme value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F2D404-2C9D-6842-BBF9-8A41A0B6597E}"/>
              </a:ext>
            </a:extLst>
          </p:cNvPr>
          <p:cNvSpPr txBox="1"/>
          <p:nvPr/>
        </p:nvSpPr>
        <p:spPr>
          <a:xfrm>
            <a:off x="252333" y="2088881"/>
            <a:ext cx="36877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Heteroscedasticity-Consistent Standard Errors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26FD14-A373-7E43-B69F-498A84E5029C}"/>
              </a:ext>
            </a:extLst>
          </p:cNvPr>
          <p:cNvSpPr txBox="1"/>
          <p:nvPr/>
        </p:nvSpPr>
        <p:spPr>
          <a:xfrm>
            <a:off x="4592942" y="2245784"/>
            <a:ext cx="2947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Bootstrapping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2CBE3A-EF45-2548-A53B-F816C7F61E98}"/>
              </a:ext>
            </a:extLst>
          </p:cNvPr>
          <p:cNvSpPr txBox="1"/>
          <p:nvPr/>
        </p:nvSpPr>
        <p:spPr>
          <a:xfrm>
            <a:off x="8636391" y="2273546"/>
            <a:ext cx="2947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1C30F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Permutation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10A9E7-2D41-5C4E-9618-ACDBE9C262D8}"/>
              </a:ext>
            </a:extLst>
          </p:cNvPr>
          <p:cNvSpPr txBox="1"/>
          <p:nvPr/>
        </p:nvSpPr>
        <p:spPr>
          <a:xfrm>
            <a:off x="252333" y="3244495"/>
            <a:ext cx="36877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Adjusts the SE’s to be less sensitive to extreme values using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sandwich estimators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E4BCA18-B742-6A4C-B15A-430160CE6202}"/>
              </a:ext>
            </a:extLst>
          </p:cNvPr>
          <p:cNvSpPr txBox="1"/>
          <p:nvPr/>
        </p:nvSpPr>
        <p:spPr>
          <a:xfrm>
            <a:off x="252331" y="4488554"/>
            <a:ext cx="36877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They are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consistent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(gets closer and closer to the right value as sample size increases)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srgbClr val="1458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3E8CA3-A4EE-AF4D-B925-BC8DD1445392}"/>
              </a:ext>
            </a:extLst>
          </p:cNvPr>
          <p:cNvSpPr txBox="1"/>
          <p:nvPr/>
        </p:nvSpPr>
        <p:spPr>
          <a:xfrm>
            <a:off x="252331" y="5732614"/>
            <a:ext cx="36877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Many versions, HC3 and HC4 are best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srgbClr val="1458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2DED08C-4E63-BF43-962C-7C555B42BD79}"/>
              </a:ext>
            </a:extLst>
          </p:cNvPr>
          <p:cNvSpPr txBox="1"/>
          <p:nvPr/>
        </p:nvSpPr>
        <p:spPr>
          <a:xfrm>
            <a:off x="4223036" y="3244495"/>
            <a:ext cx="368779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Resamples from the sample with replacement to come up with an empirical distribution of the estimate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srgbClr val="CD5C5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Can obtain SE’s, CI’s, and p-values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CD5C5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Works with any statistic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0389965-6F47-AE4E-94EE-13F96738DFB3}"/>
              </a:ext>
            </a:extLst>
          </p:cNvPr>
          <p:cNvSpPr txBox="1"/>
          <p:nvPr/>
        </p:nvSpPr>
        <p:spPr>
          <a:xfrm>
            <a:off x="8266487" y="3244495"/>
            <a:ext cx="368779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1C30F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Randomly shuffles the data and re-runs the model many times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1C30F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1C30F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proportion of these shuffled models that are as big or bigger than the original model gives us info on p-values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1C30F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1C30F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Works with any statistic</a:t>
            </a:r>
          </a:p>
        </p:txBody>
      </p:sp>
    </p:spTree>
    <p:extLst>
      <p:ext uri="{BB962C8B-B14F-4D97-AF65-F5344CB8AC3E}">
        <p14:creationId xmlns:p14="http://schemas.microsoft.com/office/powerpoint/2010/main" val="15775412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7D4E42A-5D4B-0546-A63A-62D6EDADDDD1}"/>
              </a:ext>
            </a:extLst>
          </p:cNvPr>
          <p:cNvSpPr/>
          <p:nvPr/>
        </p:nvSpPr>
        <p:spPr>
          <a:xfrm>
            <a:off x="8153694" y="1858780"/>
            <a:ext cx="3913388" cy="485681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8F9F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7E53ED-F757-D448-9068-BEE1A218A357}"/>
              </a:ext>
            </a:extLst>
          </p:cNvPr>
          <p:cNvSpPr/>
          <p:nvPr/>
        </p:nvSpPr>
        <p:spPr>
          <a:xfrm>
            <a:off x="4115388" y="1858780"/>
            <a:ext cx="3904350" cy="48568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8F9F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159EC1-FA69-D04A-B611-0094CA4C26FD}"/>
              </a:ext>
            </a:extLst>
          </p:cNvPr>
          <p:cNvSpPr/>
          <p:nvPr/>
        </p:nvSpPr>
        <p:spPr>
          <a:xfrm>
            <a:off x="77082" y="1858780"/>
            <a:ext cx="3925292" cy="48568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8F9F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Robustification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241E52-F570-654D-9F5E-1119FC4C06EC}"/>
              </a:ext>
            </a:extLst>
          </p:cNvPr>
          <p:cNvSpPr txBox="1"/>
          <p:nvPr/>
        </p:nvSpPr>
        <p:spPr>
          <a:xfrm>
            <a:off x="838199" y="1164831"/>
            <a:ext cx="6702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74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Use an alternative approach that is less sensitive to the extreme value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F2D404-2C9D-6842-BBF9-8A41A0B6597E}"/>
              </a:ext>
            </a:extLst>
          </p:cNvPr>
          <p:cNvSpPr txBox="1"/>
          <p:nvPr/>
        </p:nvSpPr>
        <p:spPr>
          <a:xfrm>
            <a:off x="252333" y="2088881"/>
            <a:ext cx="36877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Heteroscedasticity-Consistent Standard Errors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26FD14-A373-7E43-B69F-498A84E5029C}"/>
              </a:ext>
            </a:extLst>
          </p:cNvPr>
          <p:cNvSpPr txBox="1"/>
          <p:nvPr/>
        </p:nvSpPr>
        <p:spPr>
          <a:xfrm>
            <a:off x="4592942" y="2245784"/>
            <a:ext cx="2947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Bootstrapping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2CBE3A-EF45-2548-A53B-F816C7F61E98}"/>
              </a:ext>
            </a:extLst>
          </p:cNvPr>
          <p:cNvSpPr txBox="1"/>
          <p:nvPr/>
        </p:nvSpPr>
        <p:spPr>
          <a:xfrm>
            <a:off x="8636391" y="2273546"/>
            <a:ext cx="2947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1C30F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Permutation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10A9E7-2D41-5C4E-9618-ACDBE9C262D8}"/>
              </a:ext>
            </a:extLst>
          </p:cNvPr>
          <p:cNvSpPr txBox="1"/>
          <p:nvPr/>
        </p:nvSpPr>
        <p:spPr>
          <a:xfrm>
            <a:off x="252333" y="3244495"/>
            <a:ext cx="36877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Adjusts the SE’s to be less sensitive to extreme values using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sandwich estimators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E4BCA18-B742-6A4C-B15A-430160CE6202}"/>
              </a:ext>
            </a:extLst>
          </p:cNvPr>
          <p:cNvSpPr txBox="1"/>
          <p:nvPr/>
        </p:nvSpPr>
        <p:spPr>
          <a:xfrm>
            <a:off x="252331" y="4488554"/>
            <a:ext cx="36877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They are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consistent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(gets closer and closer to the right value as sample size increases)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srgbClr val="1458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3E8CA3-A4EE-AF4D-B925-BC8DD1445392}"/>
              </a:ext>
            </a:extLst>
          </p:cNvPr>
          <p:cNvSpPr txBox="1"/>
          <p:nvPr/>
        </p:nvSpPr>
        <p:spPr>
          <a:xfrm>
            <a:off x="252331" y="5732614"/>
            <a:ext cx="36877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458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Many versions, HC3 and HC4 are best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srgbClr val="14588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2DED08C-4E63-BF43-962C-7C555B42BD79}"/>
              </a:ext>
            </a:extLst>
          </p:cNvPr>
          <p:cNvSpPr txBox="1"/>
          <p:nvPr/>
        </p:nvSpPr>
        <p:spPr>
          <a:xfrm>
            <a:off x="4223036" y="3244495"/>
            <a:ext cx="368779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Resamples from the sample with replacement to come up with an empirical distribution of the estimate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srgbClr val="CD5C5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Can obtain SE’s, CI’s, and p-values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CD5C5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CD5C5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Works with any statistic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0389965-6F47-AE4E-94EE-13F96738DFB3}"/>
              </a:ext>
            </a:extLst>
          </p:cNvPr>
          <p:cNvSpPr txBox="1"/>
          <p:nvPr/>
        </p:nvSpPr>
        <p:spPr>
          <a:xfrm>
            <a:off x="8266487" y="3244495"/>
            <a:ext cx="368779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1C30F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Randomly shuffles the data and re-runs the model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1C30F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1C30F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proportion of these shuffled models that are as big or bigger than the original model gives us info on p-values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1C30F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1C30F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Works with any statistic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6A9DB7-3F5A-9F48-A2BD-2289EF6CC11E}"/>
              </a:ext>
            </a:extLst>
          </p:cNvPr>
          <p:cNvSpPr txBox="1"/>
          <p:nvPr/>
        </p:nvSpPr>
        <p:spPr>
          <a:xfrm>
            <a:off x="691414" y="3608956"/>
            <a:ext cx="10751041" cy="212365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1E834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Can use whether or not homoscedasticity exists</a:t>
            </a:r>
          </a:p>
        </p:txBody>
      </p:sp>
    </p:spTree>
    <p:extLst>
      <p:ext uri="{BB962C8B-B14F-4D97-AF65-F5344CB8AC3E}">
        <p14:creationId xmlns:p14="http://schemas.microsoft.com/office/powerpoint/2010/main" val="5164904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793" y="1507331"/>
            <a:ext cx="11482465" cy="3314700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>
                <a:solidFill>
                  <a:schemeClr val="accent1"/>
                </a:solidFill>
                <a:latin typeface="Georgia" panose="02040502050405020303" pitchFamily="18" charset="0"/>
              </a:rPr>
              <a:t>Remember:</a:t>
            </a:r>
            <a:br>
              <a:rPr lang="en-US" sz="5400" b="1" dirty="0">
                <a:solidFill>
                  <a:schemeClr val="accent1"/>
                </a:solidFill>
                <a:latin typeface="Georgia" panose="02040502050405020303" pitchFamily="18" charset="0"/>
              </a:rPr>
            </a:br>
            <a:br>
              <a:rPr lang="en-US" sz="5400" b="1" dirty="0">
                <a:solidFill>
                  <a:schemeClr val="accent1"/>
                </a:solidFill>
                <a:latin typeface="Georgia" panose="02040502050405020303" pitchFamily="18" charset="0"/>
              </a:rPr>
            </a:br>
            <a:r>
              <a:rPr lang="en-US" sz="6600" b="1" dirty="0">
                <a:solidFill>
                  <a:schemeClr val="accent1"/>
                </a:solidFill>
                <a:latin typeface="Georgia" panose="02040502050405020303" pitchFamily="18" charset="0"/>
              </a:rPr>
              <a:t>No model is “correct” but some models are useful</a:t>
            </a:r>
            <a:endParaRPr lang="en-US" sz="5400" b="1" dirty="0">
              <a:solidFill>
                <a:schemeClr val="accent1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9514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833B6-1060-4ABD-AA69-87A62FBDC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Georgia" panose="02040502050405020303" pitchFamily="18" charset="0"/>
              </a:rPr>
              <a:t>Check Out These Resources!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2E565F-4731-4722-B89C-8879651AF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Blogpost Explaining Bootstrapping vs Permutation Testing: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https://mattkmiecik.com/post-Bootstrapping-and-Permutation-Testing-Shiny-App.html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Outliers vs High Leverage Observations Explained:</a:t>
            </a:r>
          </a:p>
          <a:p>
            <a:pPr marL="0" indent="0">
              <a:buNone/>
            </a:pPr>
            <a:r>
              <a:rPr lang="en-US" dirty="0">
                <a:hlinkClick r:id="rId3"/>
              </a:rPr>
              <a:t>https://online.stat.psu.edu/stat462/node/170/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Data Transformations in R &amp; When to Use them:</a:t>
            </a:r>
          </a:p>
          <a:p>
            <a:pPr marL="0" indent="0">
              <a:buNone/>
            </a:pPr>
            <a:r>
              <a:rPr lang="en-US" dirty="0">
                <a:hlinkClick r:id="rId4"/>
              </a:rPr>
              <a:t>https://www.datanovia.com/en/lessons/transform-data-to-normal-distribution-in-r/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7956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241EF6D-D48B-7945-97E3-C0E088455771}"/>
              </a:ext>
            </a:extLst>
          </p:cNvPr>
          <p:cNvSpPr txBox="1"/>
          <p:nvPr/>
        </p:nvSpPr>
        <p:spPr>
          <a:xfrm rot="16200000">
            <a:off x="-885824" y="2908099"/>
            <a:ext cx="47577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1D4C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Assumptions…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0A5E77B-547A-7E49-A2A1-7941959C0E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6087" y="-26136"/>
            <a:ext cx="9178847" cy="6884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6055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2E19F31-9D05-DA45-A0A5-3C01E1371A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292" y="0"/>
            <a:ext cx="119394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95673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Salmon and Others">
      <a:dk1>
        <a:srgbClr val="145885"/>
      </a:dk1>
      <a:lt1>
        <a:srgbClr val="F8F9F9"/>
      </a:lt1>
      <a:dk2>
        <a:srgbClr val="065E9A"/>
      </a:dk2>
      <a:lt2>
        <a:srgbClr val="EAECEE"/>
      </a:lt2>
      <a:accent1>
        <a:srgbClr val="2874A6"/>
      </a:accent1>
      <a:accent2>
        <a:srgbClr val="FFA079"/>
      </a:accent2>
      <a:accent3>
        <a:srgbClr val="1E8349"/>
      </a:accent3>
      <a:accent4>
        <a:srgbClr val="FA8071"/>
      </a:accent4>
      <a:accent5>
        <a:srgbClr val="F1C30F"/>
      </a:accent5>
      <a:accent6>
        <a:srgbClr val="CD5C5C"/>
      </a:accent6>
      <a:hlink>
        <a:srgbClr val="F08080"/>
      </a:hlink>
      <a:folHlink>
        <a:srgbClr val="884EA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1592</TotalTime>
  <Words>2214</Words>
  <Application>Microsoft Macintosh PowerPoint</Application>
  <PresentationFormat>Widescreen</PresentationFormat>
  <Paragraphs>342</Paragraphs>
  <Slides>31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42" baseType="lpstr">
      <vt:lpstr>Apple Color Emoji</vt:lpstr>
      <vt:lpstr>Arial</vt:lpstr>
      <vt:lpstr>Calibri</vt:lpstr>
      <vt:lpstr>Calibri Light</vt:lpstr>
      <vt:lpstr>Cambria Math</vt:lpstr>
      <vt:lpstr>Courier New</vt:lpstr>
      <vt:lpstr>Fira Code</vt:lpstr>
      <vt:lpstr>Georgia</vt:lpstr>
      <vt:lpstr>Tahoma</vt:lpstr>
      <vt:lpstr>1_Office Theme</vt:lpstr>
      <vt:lpstr>2_Office Theme</vt:lpstr>
      <vt:lpstr>Diagnostics</vt:lpstr>
      <vt:lpstr>This is one of the most important topics</vt:lpstr>
      <vt:lpstr>This is one of the most important chapters</vt:lpstr>
      <vt:lpstr>Leverage</vt:lpstr>
      <vt:lpstr>Distance</vt:lpstr>
      <vt:lpstr>Influence</vt:lpstr>
      <vt:lpstr>Influence</vt:lpstr>
      <vt:lpstr>Approaching Diagnostics</vt:lpstr>
      <vt:lpstr>Approaching Diagnostics</vt:lpstr>
      <vt:lpstr>Approaching Diagnostics</vt:lpstr>
      <vt:lpstr>Approaching Diagnostics</vt:lpstr>
      <vt:lpstr>Assumptions</vt:lpstr>
      <vt:lpstr>Assumptions</vt:lpstr>
      <vt:lpstr>Assumptions</vt:lpstr>
      <vt:lpstr>Assumptions</vt:lpstr>
      <vt:lpstr>Assumptions</vt:lpstr>
      <vt:lpstr>Assumptions</vt:lpstr>
      <vt:lpstr>Assumptions</vt:lpstr>
      <vt:lpstr>Dealing with Irregularities</vt:lpstr>
      <vt:lpstr>Let’s Try an Example…</vt:lpstr>
      <vt:lpstr>PowerPoint Presentation</vt:lpstr>
      <vt:lpstr>So what can we do?</vt:lpstr>
      <vt:lpstr>PowerPoint Presentation</vt:lpstr>
      <vt:lpstr>Note…</vt:lpstr>
      <vt:lpstr>Robustification</vt:lpstr>
      <vt:lpstr>Robustification</vt:lpstr>
      <vt:lpstr>Robustification</vt:lpstr>
      <vt:lpstr>Remember:  No model is “correct” but some models are useful</vt:lpstr>
      <vt:lpstr>Check Out These Resources!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Inference and Assumptions</dc:title>
  <dc:creator>Tyson Barrett</dc:creator>
  <cp:lastModifiedBy>Tyson Barrett</cp:lastModifiedBy>
  <cp:revision>19</cp:revision>
  <dcterms:created xsi:type="dcterms:W3CDTF">2020-05-20T19:58:19Z</dcterms:created>
  <dcterms:modified xsi:type="dcterms:W3CDTF">2020-06-16T00:42:13Z</dcterms:modified>
</cp:coreProperties>
</file>