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0"/>
  </p:notesMasterIdLst>
  <p:sldIdLst>
    <p:sldId id="256" r:id="rId2"/>
    <p:sldId id="302" r:id="rId3"/>
    <p:sldId id="321" r:id="rId4"/>
    <p:sldId id="306" r:id="rId5"/>
    <p:sldId id="320" r:id="rId6"/>
    <p:sldId id="307" r:id="rId7"/>
    <p:sldId id="312" r:id="rId8"/>
    <p:sldId id="308" r:id="rId9"/>
    <p:sldId id="303" r:id="rId10"/>
    <p:sldId id="304" r:id="rId11"/>
    <p:sldId id="326" r:id="rId12"/>
    <p:sldId id="322" r:id="rId13"/>
    <p:sldId id="323" r:id="rId14"/>
    <p:sldId id="324" r:id="rId15"/>
    <p:sldId id="311" r:id="rId16"/>
    <p:sldId id="325" r:id="rId17"/>
    <p:sldId id="262" r:id="rId18"/>
    <p:sldId id="276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CEF"/>
    <a:srgbClr val="FEE6E3"/>
    <a:srgbClr val="1D4C50"/>
    <a:srgbClr val="1C231F"/>
    <a:srgbClr val="009193"/>
    <a:srgbClr val="000000"/>
    <a:srgbClr val="192420"/>
    <a:srgbClr val="1F2942"/>
    <a:srgbClr val="3F1D14"/>
    <a:srgbClr val="DDE2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19"/>
    <p:restoredTop sz="79592" autoAdjust="0"/>
  </p:normalViewPr>
  <p:slideViewPr>
    <p:cSldViewPr snapToGrid="0" snapToObjects="1">
      <p:cViewPr varScale="1">
        <p:scale>
          <a:sx n="100" d="100"/>
          <a:sy n="100" d="100"/>
        </p:scale>
        <p:origin x="18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23918D-BBFB-4B48-8271-28671E1A7E58}" type="datetimeFigureOut">
              <a:rPr lang="en-US" smtClean="0"/>
              <a:t>7/6/20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36A86A-7E4A-3C48-B2A1-2DF2756BB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245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6215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library(</a:t>
            </a:r>
            <a:r>
              <a:rPr lang="en-US" dirty="0" err="1"/>
              <a:t>tidyverse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set.seed</a:t>
            </a:r>
            <a:r>
              <a:rPr lang="en-US" dirty="0"/>
              <a:t>(843)</a:t>
            </a:r>
          </a:p>
          <a:p>
            <a:r>
              <a:rPr lang="en-US" dirty="0" err="1"/>
              <a:t>df</a:t>
            </a:r>
            <a:r>
              <a:rPr lang="en-US" dirty="0"/>
              <a:t> &lt;- </a:t>
            </a:r>
            <a:r>
              <a:rPr lang="en-US" dirty="0" err="1"/>
              <a:t>data_frame</a:t>
            </a:r>
            <a:r>
              <a:rPr lang="en-US" dirty="0"/>
              <a:t>(</a:t>
            </a:r>
          </a:p>
          <a:p>
            <a:r>
              <a:rPr lang="en-US" dirty="0"/>
              <a:t>  x1 = </a:t>
            </a:r>
            <a:r>
              <a:rPr lang="en-US" dirty="0" err="1"/>
              <a:t>runif</a:t>
            </a:r>
            <a:r>
              <a:rPr lang="en-US" dirty="0"/>
              <a:t>(100),</a:t>
            </a:r>
          </a:p>
          <a:p>
            <a:r>
              <a:rPr lang="en-US" dirty="0"/>
              <a:t>  x2 = </a:t>
            </a:r>
            <a:r>
              <a:rPr lang="en-US" dirty="0" err="1"/>
              <a:t>rbinom</a:t>
            </a:r>
            <a:r>
              <a:rPr lang="en-US" dirty="0"/>
              <a:t>(100, 1, .5),</a:t>
            </a:r>
          </a:p>
          <a:p>
            <a:r>
              <a:rPr lang="en-US" dirty="0"/>
              <a:t>  y = x1 + x2 + 2*x1*x2 + </a:t>
            </a:r>
            <a:r>
              <a:rPr lang="en-US" dirty="0" err="1"/>
              <a:t>rnorm</a:t>
            </a:r>
            <a:r>
              <a:rPr lang="en-US" dirty="0"/>
              <a:t>(100)</a:t>
            </a:r>
          </a:p>
          <a:p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df</a:t>
            </a:r>
            <a:r>
              <a:rPr lang="en-US" dirty="0"/>
              <a:t> %&gt;%</a:t>
            </a:r>
          </a:p>
          <a:p>
            <a:r>
              <a:rPr lang="en-US" dirty="0"/>
              <a:t>  mutate(x2_cat = factor(x2)) %&gt;%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(x1, y, group = x2_cat, color = x2_cat)) +</a:t>
            </a:r>
          </a:p>
          <a:p>
            <a:r>
              <a:rPr lang="en-US" dirty="0"/>
              <a:t>    </a:t>
            </a:r>
            <a:r>
              <a:rPr lang="en-US" dirty="0" err="1"/>
              <a:t>geom_point</a:t>
            </a:r>
            <a:r>
              <a:rPr lang="en-US" dirty="0"/>
              <a:t>() +</a:t>
            </a:r>
          </a:p>
          <a:p>
            <a:r>
              <a:rPr lang="en-US" dirty="0"/>
              <a:t>    </a:t>
            </a:r>
            <a:r>
              <a:rPr lang="en-US" dirty="0" err="1"/>
              <a:t>geom_smooth</a:t>
            </a:r>
            <a:r>
              <a:rPr lang="en-US" dirty="0"/>
              <a:t>(method = "</a:t>
            </a:r>
            <a:r>
              <a:rPr lang="en-US" dirty="0" err="1"/>
              <a:t>lm</a:t>
            </a:r>
            <a:r>
              <a:rPr lang="en-US" dirty="0"/>
              <a:t>")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365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library(</a:t>
            </a:r>
            <a:r>
              <a:rPr lang="en-US" dirty="0" err="1"/>
              <a:t>tidyverse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set.seed</a:t>
            </a:r>
            <a:r>
              <a:rPr lang="en-US" dirty="0"/>
              <a:t>(843)</a:t>
            </a:r>
          </a:p>
          <a:p>
            <a:r>
              <a:rPr lang="en-US" dirty="0" err="1"/>
              <a:t>df</a:t>
            </a:r>
            <a:r>
              <a:rPr lang="en-US" dirty="0"/>
              <a:t> &lt;- </a:t>
            </a:r>
            <a:r>
              <a:rPr lang="en-US" dirty="0" err="1"/>
              <a:t>data_frame</a:t>
            </a:r>
            <a:r>
              <a:rPr lang="en-US" dirty="0"/>
              <a:t>(</a:t>
            </a:r>
          </a:p>
          <a:p>
            <a:r>
              <a:rPr lang="en-US" dirty="0"/>
              <a:t>  x1 = </a:t>
            </a:r>
            <a:r>
              <a:rPr lang="en-US" dirty="0" err="1"/>
              <a:t>runif</a:t>
            </a:r>
            <a:r>
              <a:rPr lang="en-US" dirty="0"/>
              <a:t>(100),</a:t>
            </a:r>
          </a:p>
          <a:p>
            <a:r>
              <a:rPr lang="en-US" dirty="0"/>
              <a:t>  x2 = </a:t>
            </a:r>
            <a:r>
              <a:rPr lang="en-US" dirty="0" err="1"/>
              <a:t>rbinom</a:t>
            </a:r>
            <a:r>
              <a:rPr lang="en-US" dirty="0"/>
              <a:t>(100, 1, .5),</a:t>
            </a:r>
          </a:p>
          <a:p>
            <a:r>
              <a:rPr lang="en-US" dirty="0"/>
              <a:t>  y = x1 + x2 + 2*x1*x2 + </a:t>
            </a:r>
            <a:r>
              <a:rPr lang="en-US" dirty="0" err="1"/>
              <a:t>rnorm</a:t>
            </a:r>
            <a:r>
              <a:rPr lang="en-US" dirty="0"/>
              <a:t>(100)</a:t>
            </a:r>
          </a:p>
          <a:p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df</a:t>
            </a:r>
            <a:r>
              <a:rPr lang="en-US" dirty="0"/>
              <a:t> %&gt;%</a:t>
            </a:r>
          </a:p>
          <a:p>
            <a:r>
              <a:rPr lang="en-US" dirty="0"/>
              <a:t>  mutate(x2_cat = factor(x2)) %&gt;%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(x1, y, group = x2_cat, color = x2_cat)) +</a:t>
            </a:r>
          </a:p>
          <a:p>
            <a:r>
              <a:rPr lang="en-US" dirty="0"/>
              <a:t>    </a:t>
            </a:r>
            <a:r>
              <a:rPr lang="en-US" dirty="0" err="1"/>
              <a:t>geom_point</a:t>
            </a:r>
            <a:r>
              <a:rPr lang="en-US" dirty="0"/>
              <a:t>() +</a:t>
            </a:r>
          </a:p>
          <a:p>
            <a:r>
              <a:rPr lang="en-US" dirty="0"/>
              <a:t>    </a:t>
            </a:r>
            <a:r>
              <a:rPr lang="en-US" dirty="0" err="1"/>
              <a:t>geom_smooth</a:t>
            </a:r>
            <a:r>
              <a:rPr lang="en-US" dirty="0"/>
              <a:t>(method = "</a:t>
            </a:r>
            <a:r>
              <a:rPr lang="en-US" dirty="0" err="1"/>
              <a:t>lm</a:t>
            </a:r>
            <a:r>
              <a:rPr lang="en-US" dirty="0"/>
              <a:t>")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290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library(</a:t>
            </a:r>
            <a:r>
              <a:rPr lang="en-US" dirty="0" err="1"/>
              <a:t>tidyverse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set.seed</a:t>
            </a:r>
            <a:r>
              <a:rPr lang="en-US" dirty="0"/>
              <a:t>(843)</a:t>
            </a:r>
          </a:p>
          <a:p>
            <a:r>
              <a:rPr lang="en-US" dirty="0" err="1"/>
              <a:t>df</a:t>
            </a:r>
            <a:r>
              <a:rPr lang="en-US" dirty="0"/>
              <a:t> &lt;- </a:t>
            </a:r>
            <a:r>
              <a:rPr lang="en-US" dirty="0" err="1"/>
              <a:t>data_frame</a:t>
            </a:r>
            <a:r>
              <a:rPr lang="en-US" dirty="0"/>
              <a:t>(</a:t>
            </a:r>
          </a:p>
          <a:p>
            <a:r>
              <a:rPr lang="en-US" dirty="0"/>
              <a:t>  x1 = </a:t>
            </a:r>
            <a:r>
              <a:rPr lang="en-US" dirty="0" err="1"/>
              <a:t>runif</a:t>
            </a:r>
            <a:r>
              <a:rPr lang="en-US" dirty="0"/>
              <a:t>(100),</a:t>
            </a:r>
          </a:p>
          <a:p>
            <a:r>
              <a:rPr lang="en-US" dirty="0"/>
              <a:t>  x2 = </a:t>
            </a:r>
            <a:r>
              <a:rPr lang="en-US" dirty="0" err="1"/>
              <a:t>rbinom</a:t>
            </a:r>
            <a:r>
              <a:rPr lang="en-US" dirty="0"/>
              <a:t>(100, 1, .5),</a:t>
            </a:r>
          </a:p>
          <a:p>
            <a:r>
              <a:rPr lang="en-US" dirty="0"/>
              <a:t>  y = x1 + x2 + 2*x1*x2 + </a:t>
            </a:r>
            <a:r>
              <a:rPr lang="en-US" dirty="0" err="1"/>
              <a:t>rnorm</a:t>
            </a:r>
            <a:r>
              <a:rPr lang="en-US" dirty="0"/>
              <a:t>(100)</a:t>
            </a:r>
          </a:p>
          <a:p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df</a:t>
            </a:r>
            <a:r>
              <a:rPr lang="en-US" dirty="0"/>
              <a:t> %&gt;%</a:t>
            </a:r>
          </a:p>
          <a:p>
            <a:r>
              <a:rPr lang="en-US" dirty="0"/>
              <a:t>  mutate(x2_cat = factor(x2)) %&gt;%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(x1, y, group = x2_cat, color = x2_cat)) +</a:t>
            </a:r>
          </a:p>
          <a:p>
            <a:r>
              <a:rPr lang="en-US" dirty="0"/>
              <a:t>    </a:t>
            </a:r>
            <a:r>
              <a:rPr lang="en-US" dirty="0" err="1"/>
              <a:t>geom_point</a:t>
            </a:r>
            <a:r>
              <a:rPr lang="en-US" dirty="0"/>
              <a:t>() +</a:t>
            </a:r>
          </a:p>
          <a:p>
            <a:r>
              <a:rPr lang="en-US" dirty="0"/>
              <a:t>    </a:t>
            </a:r>
            <a:r>
              <a:rPr lang="en-US" dirty="0" err="1"/>
              <a:t>geom_smooth</a:t>
            </a:r>
            <a:r>
              <a:rPr lang="en-US" dirty="0"/>
              <a:t>(method = "</a:t>
            </a:r>
            <a:r>
              <a:rPr lang="en-US" dirty="0" err="1"/>
              <a:t>lm</a:t>
            </a:r>
            <a:r>
              <a:rPr lang="en-US" dirty="0"/>
              <a:t>")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811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library(</a:t>
            </a:r>
            <a:r>
              <a:rPr lang="en-US" dirty="0" err="1"/>
              <a:t>tidyverse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set.seed</a:t>
            </a:r>
            <a:r>
              <a:rPr lang="en-US" dirty="0"/>
              <a:t>(843)</a:t>
            </a:r>
          </a:p>
          <a:p>
            <a:r>
              <a:rPr lang="en-US" dirty="0" err="1"/>
              <a:t>df</a:t>
            </a:r>
            <a:r>
              <a:rPr lang="en-US" dirty="0"/>
              <a:t> &lt;- </a:t>
            </a:r>
            <a:r>
              <a:rPr lang="en-US" dirty="0" err="1"/>
              <a:t>data_frame</a:t>
            </a:r>
            <a:r>
              <a:rPr lang="en-US" dirty="0"/>
              <a:t>(</a:t>
            </a:r>
          </a:p>
          <a:p>
            <a:r>
              <a:rPr lang="en-US" dirty="0"/>
              <a:t>  x1 = </a:t>
            </a:r>
            <a:r>
              <a:rPr lang="en-US" dirty="0" err="1"/>
              <a:t>runif</a:t>
            </a:r>
            <a:r>
              <a:rPr lang="en-US" dirty="0"/>
              <a:t>(100),</a:t>
            </a:r>
          </a:p>
          <a:p>
            <a:r>
              <a:rPr lang="en-US" dirty="0"/>
              <a:t>  x2 = </a:t>
            </a:r>
            <a:r>
              <a:rPr lang="en-US" dirty="0" err="1"/>
              <a:t>rbinom</a:t>
            </a:r>
            <a:r>
              <a:rPr lang="en-US" dirty="0"/>
              <a:t>(100, 1, .5),</a:t>
            </a:r>
          </a:p>
          <a:p>
            <a:r>
              <a:rPr lang="en-US" dirty="0"/>
              <a:t>  y = x1 + x2 + 2*x1*x2 + </a:t>
            </a:r>
            <a:r>
              <a:rPr lang="en-US" dirty="0" err="1"/>
              <a:t>rnorm</a:t>
            </a:r>
            <a:r>
              <a:rPr lang="en-US" dirty="0"/>
              <a:t>(100)</a:t>
            </a:r>
          </a:p>
          <a:p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df</a:t>
            </a:r>
            <a:r>
              <a:rPr lang="en-US" dirty="0"/>
              <a:t> %&gt;%</a:t>
            </a:r>
          </a:p>
          <a:p>
            <a:r>
              <a:rPr lang="en-US" dirty="0"/>
              <a:t>  mutate(x2_cat = factor(x2)) %&gt;%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(x1, y, group = x2_cat, color = x2_cat)) +</a:t>
            </a:r>
          </a:p>
          <a:p>
            <a:r>
              <a:rPr lang="en-US" dirty="0"/>
              <a:t>    </a:t>
            </a:r>
            <a:r>
              <a:rPr lang="en-US" dirty="0" err="1"/>
              <a:t>geom_point</a:t>
            </a:r>
            <a:r>
              <a:rPr lang="en-US" dirty="0"/>
              <a:t>() +</a:t>
            </a:r>
          </a:p>
          <a:p>
            <a:r>
              <a:rPr lang="en-US" dirty="0"/>
              <a:t>    </a:t>
            </a:r>
            <a:r>
              <a:rPr lang="en-US" dirty="0" err="1"/>
              <a:t>geom_smooth</a:t>
            </a:r>
            <a:r>
              <a:rPr lang="en-US" dirty="0"/>
              <a:t>(method = "</a:t>
            </a:r>
            <a:r>
              <a:rPr lang="en-US" dirty="0" err="1"/>
              <a:t>lm</a:t>
            </a:r>
            <a:r>
              <a:rPr lang="en-US" dirty="0"/>
              <a:t>")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515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library(</a:t>
            </a:r>
            <a:r>
              <a:rPr lang="en-US" dirty="0" err="1"/>
              <a:t>tidyverse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set.seed</a:t>
            </a:r>
            <a:r>
              <a:rPr lang="en-US" dirty="0"/>
              <a:t>(843)</a:t>
            </a:r>
          </a:p>
          <a:p>
            <a:r>
              <a:rPr lang="en-US" dirty="0" err="1"/>
              <a:t>df</a:t>
            </a:r>
            <a:r>
              <a:rPr lang="en-US" dirty="0"/>
              <a:t> &lt;- </a:t>
            </a:r>
            <a:r>
              <a:rPr lang="en-US" dirty="0" err="1"/>
              <a:t>data_frame</a:t>
            </a:r>
            <a:r>
              <a:rPr lang="en-US" dirty="0"/>
              <a:t>(</a:t>
            </a:r>
          </a:p>
          <a:p>
            <a:r>
              <a:rPr lang="en-US" dirty="0"/>
              <a:t>  x1 = </a:t>
            </a:r>
            <a:r>
              <a:rPr lang="en-US" dirty="0" err="1"/>
              <a:t>runif</a:t>
            </a:r>
            <a:r>
              <a:rPr lang="en-US" dirty="0"/>
              <a:t>(100),</a:t>
            </a:r>
          </a:p>
          <a:p>
            <a:r>
              <a:rPr lang="en-US" dirty="0"/>
              <a:t>  x2 = </a:t>
            </a:r>
            <a:r>
              <a:rPr lang="en-US" dirty="0" err="1"/>
              <a:t>rbinom</a:t>
            </a:r>
            <a:r>
              <a:rPr lang="en-US" dirty="0"/>
              <a:t>(100, 1, .5),</a:t>
            </a:r>
          </a:p>
          <a:p>
            <a:r>
              <a:rPr lang="en-US" dirty="0"/>
              <a:t>  y = x1 + x2 + 2*x1*x2 + </a:t>
            </a:r>
            <a:r>
              <a:rPr lang="en-US" dirty="0" err="1"/>
              <a:t>rnorm</a:t>
            </a:r>
            <a:r>
              <a:rPr lang="en-US" dirty="0"/>
              <a:t>(100)</a:t>
            </a:r>
          </a:p>
          <a:p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df</a:t>
            </a:r>
            <a:r>
              <a:rPr lang="en-US" dirty="0"/>
              <a:t> %&gt;%</a:t>
            </a:r>
          </a:p>
          <a:p>
            <a:r>
              <a:rPr lang="en-US" dirty="0"/>
              <a:t>  mutate(x2_cat = factor(x2)) %&gt;%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(x1, y, group = x2_cat, color = x2_cat)) +</a:t>
            </a:r>
          </a:p>
          <a:p>
            <a:r>
              <a:rPr lang="en-US" dirty="0"/>
              <a:t>    </a:t>
            </a:r>
            <a:r>
              <a:rPr lang="en-US" dirty="0" err="1"/>
              <a:t>geom_point</a:t>
            </a:r>
            <a:r>
              <a:rPr lang="en-US" dirty="0"/>
              <a:t>() +</a:t>
            </a:r>
          </a:p>
          <a:p>
            <a:r>
              <a:rPr lang="en-US" dirty="0"/>
              <a:t>    </a:t>
            </a:r>
            <a:r>
              <a:rPr lang="en-US" dirty="0" err="1"/>
              <a:t>geom_smooth</a:t>
            </a:r>
            <a:r>
              <a:rPr lang="en-US" dirty="0"/>
              <a:t>(method = "</a:t>
            </a:r>
            <a:r>
              <a:rPr lang="en-US" dirty="0" err="1"/>
              <a:t>lm</a:t>
            </a:r>
            <a:r>
              <a:rPr lang="en-US" dirty="0"/>
              <a:t>")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748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library(</a:t>
            </a:r>
            <a:r>
              <a:rPr lang="en-US" dirty="0" err="1"/>
              <a:t>tidyverse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set.seed</a:t>
            </a:r>
            <a:r>
              <a:rPr lang="en-US" dirty="0"/>
              <a:t>(843)</a:t>
            </a:r>
          </a:p>
          <a:p>
            <a:r>
              <a:rPr lang="en-US" dirty="0" err="1"/>
              <a:t>df</a:t>
            </a:r>
            <a:r>
              <a:rPr lang="en-US" dirty="0"/>
              <a:t> &lt;- </a:t>
            </a:r>
            <a:r>
              <a:rPr lang="en-US" dirty="0" err="1"/>
              <a:t>data_frame</a:t>
            </a:r>
            <a:r>
              <a:rPr lang="en-US" dirty="0"/>
              <a:t>(</a:t>
            </a:r>
          </a:p>
          <a:p>
            <a:r>
              <a:rPr lang="en-US" dirty="0"/>
              <a:t>  x1 = </a:t>
            </a:r>
            <a:r>
              <a:rPr lang="en-US" dirty="0" err="1"/>
              <a:t>runif</a:t>
            </a:r>
            <a:r>
              <a:rPr lang="en-US" dirty="0"/>
              <a:t>(100),</a:t>
            </a:r>
          </a:p>
          <a:p>
            <a:r>
              <a:rPr lang="en-US" dirty="0"/>
              <a:t>  x2 = </a:t>
            </a:r>
            <a:r>
              <a:rPr lang="en-US" dirty="0" err="1"/>
              <a:t>rbinom</a:t>
            </a:r>
            <a:r>
              <a:rPr lang="en-US" dirty="0"/>
              <a:t>(100, 1, .5),</a:t>
            </a:r>
          </a:p>
          <a:p>
            <a:r>
              <a:rPr lang="en-US" dirty="0"/>
              <a:t>  y = x1 + x2 + 2*x1*x2 + </a:t>
            </a:r>
            <a:r>
              <a:rPr lang="en-US" dirty="0" err="1"/>
              <a:t>rnorm</a:t>
            </a:r>
            <a:r>
              <a:rPr lang="en-US" dirty="0"/>
              <a:t>(100)</a:t>
            </a:r>
          </a:p>
          <a:p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df</a:t>
            </a:r>
            <a:r>
              <a:rPr lang="en-US" dirty="0"/>
              <a:t> %&gt;%</a:t>
            </a:r>
          </a:p>
          <a:p>
            <a:r>
              <a:rPr lang="en-US" dirty="0"/>
              <a:t>  mutate(x2_cat = factor(x2)) %&gt;%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(x1, y, group = x2_cat, color = x2_cat)) +</a:t>
            </a:r>
          </a:p>
          <a:p>
            <a:r>
              <a:rPr lang="en-US" dirty="0"/>
              <a:t>    </a:t>
            </a:r>
            <a:r>
              <a:rPr lang="en-US" dirty="0" err="1"/>
              <a:t>geom_point</a:t>
            </a:r>
            <a:r>
              <a:rPr lang="en-US" dirty="0"/>
              <a:t>() +</a:t>
            </a:r>
          </a:p>
          <a:p>
            <a:r>
              <a:rPr lang="en-US" dirty="0"/>
              <a:t>    </a:t>
            </a:r>
            <a:r>
              <a:rPr lang="en-US" dirty="0" err="1"/>
              <a:t>geom_smooth</a:t>
            </a:r>
            <a:r>
              <a:rPr lang="en-US" dirty="0"/>
              <a:t>(method = "</a:t>
            </a:r>
            <a:r>
              <a:rPr lang="en-US" dirty="0" err="1"/>
              <a:t>lm</a:t>
            </a:r>
            <a:r>
              <a:rPr lang="en-US" dirty="0"/>
              <a:t>")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0082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library(</a:t>
            </a:r>
            <a:r>
              <a:rPr lang="en-US" dirty="0" err="1"/>
              <a:t>tidyverse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set.seed</a:t>
            </a:r>
            <a:r>
              <a:rPr lang="en-US" dirty="0"/>
              <a:t>(843)</a:t>
            </a:r>
          </a:p>
          <a:p>
            <a:r>
              <a:rPr lang="en-US" dirty="0" err="1"/>
              <a:t>df</a:t>
            </a:r>
            <a:r>
              <a:rPr lang="en-US" dirty="0"/>
              <a:t> &lt;- </a:t>
            </a:r>
            <a:r>
              <a:rPr lang="en-US" dirty="0" err="1"/>
              <a:t>data_frame</a:t>
            </a:r>
            <a:r>
              <a:rPr lang="en-US" dirty="0"/>
              <a:t>(</a:t>
            </a:r>
          </a:p>
          <a:p>
            <a:r>
              <a:rPr lang="en-US" dirty="0"/>
              <a:t>  x1 = </a:t>
            </a:r>
            <a:r>
              <a:rPr lang="en-US" dirty="0" err="1"/>
              <a:t>rnorm</a:t>
            </a:r>
            <a:r>
              <a:rPr lang="en-US" dirty="0"/>
              <a:t>(100),</a:t>
            </a:r>
          </a:p>
          <a:p>
            <a:r>
              <a:rPr lang="en-US" dirty="0"/>
              <a:t>  x2 = </a:t>
            </a:r>
            <a:r>
              <a:rPr lang="en-US" dirty="0" err="1"/>
              <a:t>runif</a:t>
            </a:r>
            <a:r>
              <a:rPr lang="en-US" dirty="0"/>
              <a:t>(100),</a:t>
            </a:r>
          </a:p>
          <a:p>
            <a:r>
              <a:rPr lang="en-US" dirty="0"/>
              <a:t>  z = 2*x1 + x2,</a:t>
            </a:r>
          </a:p>
          <a:p>
            <a:r>
              <a:rPr lang="en-US" dirty="0"/>
              <a:t>  </a:t>
            </a:r>
            <a:r>
              <a:rPr lang="en-US" dirty="0" err="1"/>
              <a:t>pr</a:t>
            </a:r>
            <a:r>
              <a:rPr lang="en-US" dirty="0"/>
              <a:t> = 1/(1+exp(-z)),</a:t>
            </a:r>
          </a:p>
          <a:p>
            <a:r>
              <a:rPr lang="en-US" dirty="0"/>
              <a:t>  y = </a:t>
            </a:r>
            <a:r>
              <a:rPr lang="en-US" dirty="0" err="1"/>
              <a:t>rbinom</a:t>
            </a:r>
            <a:r>
              <a:rPr lang="en-US" dirty="0"/>
              <a:t>(100,1,pr)</a:t>
            </a:r>
          </a:p>
          <a:p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df</a:t>
            </a:r>
            <a:r>
              <a:rPr lang="en-US" dirty="0"/>
              <a:t> %&gt;%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(x1, y)) +</a:t>
            </a:r>
          </a:p>
          <a:p>
            <a:r>
              <a:rPr lang="en-US" dirty="0"/>
              <a:t>    </a:t>
            </a:r>
            <a:r>
              <a:rPr lang="en-US" dirty="0" err="1"/>
              <a:t>geom_point</a:t>
            </a:r>
            <a:r>
              <a:rPr lang="en-US" dirty="0"/>
              <a:t>(color = "chartreuse4", </a:t>
            </a:r>
          </a:p>
          <a:p>
            <a:r>
              <a:rPr lang="en-US" dirty="0"/>
              <a:t>               alpha = .7,</a:t>
            </a:r>
          </a:p>
          <a:p>
            <a:r>
              <a:rPr lang="en-US" dirty="0"/>
              <a:t>               size = 3) +</a:t>
            </a:r>
          </a:p>
          <a:p>
            <a:r>
              <a:rPr lang="en-US" dirty="0"/>
              <a:t>    </a:t>
            </a:r>
            <a:r>
              <a:rPr lang="en-US" dirty="0" err="1"/>
              <a:t>geom_smooth</a:t>
            </a:r>
            <a:r>
              <a:rPr lang="en-US" dirty="0"/>
              <a:t>(method = "</a:t>
            </a:r>
            <a:r>
              <a:rPr lang="en-US" dirty="0" err="1"/>
              <a:t>glm</a:t>
            </a:r>
            <a:r>
              <a:rPr lang="en-US" dirty="0"/>
              <a:t>",</a:t>
            </a:r>
          </a:p>
          <a:p>
            <a:r>
              <a:rPr lang="en-US" dirty="0"/>
              <a:t>                </a:t>
            </a:r>
            <a:r>
              <a:rPr lang="en-US" dirty="0" err="1"/>
              <a:t>method.args</a:t>
            </a:r>
            <a:r>
              <a:rPr lang="en-US" dirty="0"/>
              <a:t> = list(family = "binomial"),</a:t>
            </a:r>
          </a:p>
          <a:p>
            <a:r>
              <a:rPr lang="en-US" dirty="0"/>
              <a:t>                color = "coral2")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4162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1101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871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5983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252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May want to explain why we don’t do residuals plot for LR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3678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2533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2737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6412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By Debbie Pan on </a:t>
            </a:r>
            <a:r>
              <a:rPr lang="en-US" dirty="0" err="1"/>
              <a:t>Unsplash.com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478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7/6/20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406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7/6/20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832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7/6/20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839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7/6/20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276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7/6/20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312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7/6/20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9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7/6/20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874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7/6/20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335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7/6/20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622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7/6/20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608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7/6/20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51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2DC49-C670-974F-B190-E41673B9A07F}" type="datetimeFigureOut">
              <a:rPr lang="en-US" smtClean="0"/>
              <a:t>7/6/20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748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tackoverflow.com/questions/41384075/r-calculate-and-interpret-odds-ratio-in-logistic-regression" TargetMode="External"/><Relationship Id="rId2" Type="http://schemas.openxmlformats.org/officeDocument/2006/relationships/hyperlink" Target="http://www.sthda.com/english/articles/36-classification-methods-essentials/151-logistic-regression-essentials-in-r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tats.idre.ucla.edu/r/dae/ordinal-logistic-regression/" TargetMode="External"/><Relationship Id="rId4" Type="http://schemas.openxmlformats.org/officeDocument/2006/relationships/hyperlink" Target="https://www.sagepub.com/sites/default/files/upm-binaries/21121_Chapter_15.pdf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000">
              <a:schemeClr val="accent4">
                <a:lumMod val="50000"/>
              </a:schemeClr>
            </a:gs>
            <a:gs pos="100000">
              <a:schemeClr val="accent1">
                <a:lumMod val="5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8E724-95E2-8749-B530-6B15BA0641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0208" y="852307"/>
            <a:ext cx="10543505" cy="3529685"/>
          </a:xfrm>
        </p:spPr>
        <p:txBody>
          <a:bodyPr>
            <a:noAutofit/>
          </a:bodyPr>
          <a:lstStyle/>
          <a:p>
            <a:pPr algn="l"/>
            <a:r>
              <a:rPr lang="en-US" sz="8800" b="1" dirty="0">
                <a:solidFill>
                  <a:schemeClr val="bg2"/>
                </a:solidFill>
                <a:latin typeface="Georgia" panose="02040502050405020303" pitchFamily="18" charset="0"/>
              </a:rPr>
              <a:t>Generalized Linear Models </a:t>
            </a:r>
            <a:r>
              <a:rPr lang="en-US" sz="4800" b="1" dirty="0">
                <a:solidFill>
                  <a:schemeClr val="bg2"/>
                </a:solidFill>
                <a:latin typeface="Georgia" panose="02040502050405020303" pitchFamily="18" charset="0"/>
              </a:rPr>
              <a:t>(GLM)</a:t>
            </a:r>
            <a:endParaRPr lang="en-US" sz="8800" b="1" dirty="0">
              <a:solidFill>
                <a:schemeClr val="bg2"/>
              </a:solidFill>
              <a:latin typeface="Georgia" panose="02040502050405020303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A75D46-614D-1D43-AB4C-A52F2DD901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0208" y="5611143"/>
            <a:ext cx="9144000" cy="918446"/>
          </a:xfrm>
        </p:spPr>
        <p:txBody>
          <a:bodyPr>
            <a:normAutofit/>
          </a:bodyPr>
          <a:lstStyle/>
          <a:p>
            <a:pPr algn="l"/>
            <a:r>
              <a:rPr lang="en-US" sz="2000" dirty="0">
                <a:solidFill>
                  <a:schemeClr val="bg2"/>
                </a:solidFill>
                <a:latin typeface="Georgia" panose="02040502050405020303" pitchFamily="18" charset="0"/>
              </a:rPr>
              <a:t>Tyson S. Barrett, PhD</a:t>
            </a:r>
          </a:p>
          <a:p>
            <a:pPr algn="l"/>
            <a:r>
              <a:rPr lang="en-US" sz="2000" dirty="0">
                <a:solidFill>
                  <a:schemeClr val="bg2"/>
                </a:solidFill>
                <a:latin typeface="Georgia" panose="02040502050405020303" pitchFamily="18" charset="0"/>
              </a:rPr>
              <a:t>Updated by Carly Fox</a:t>
            </a:r>
            <a:endParaRPr lang="en-US" dirty="0">
              <a:solidFill>
                <a:schemeClr val="bg2"/>
              </a:solidFill>
              <a:latin typeface="Georgia" panose="02040502050405020303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641E99-4881-F44A-9897-362E11FC5A26}"/>
              </a:ext>
            </a:extLst>
          </p:cNvPr>
          <p:cNvSpPr/>
          <p:nvPr/>
        </p:nvSpPr>
        <p:spPr>
          <a:xfrm>
            <a:off x="970208" y="667641"/>
            <a:ext cx="13724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Georgia" panose="02040502050405020303" pitchFamily="18" charset="0"/>
              </a:rPr>
              <a:t>EDUC 7610</a:t>
            </a:r>
          </a:p>
        </p:txBody>
      </p:sp>
    </p:spTree>
    <p:extLst>
      <p:ext uri="{BB962C8B-B14F-4D97-AF65-F5344CB8AC3E}">
        <p14:creationId xmlns:p14="http://schemas.microsoft.com/office/powerpoint/2010/main" val="1099490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Lots of Types of Outcomes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238556-9D9D-B64C-8776-058F3718A838}"/>
              </a:ext>
            </a:extLst>
          </p:cNvPr>
          <p:cNvSpPr txBox="1"/>
          <p:nvPr/>
        </p:nvSpPr>
        <p:spPr>
          <a:xfrm>
            <a:off x="838198" y="1288776"/>
            <a:ext cx="10181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Not all outcomes are continuous and nicely distributed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89BFAB5-B7A6-9D45-A17C-59030E8712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8930449"/>
              </p:ext>
            </p:extLst>
          </p:nvPr>
        </p:nvGraphicFramePr>
        <p:xfrm>
          <a:off x="838198" y="1919816"/>
          <a:ext cx="10620378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9365">
                  <a:extLst>
                    <a:ext uri="{9D8B030D-6E8A-4147-A177-3AD203B41FA5}">
                      <a16:colId xmlns:a16="http://schemas.microsoft.com/office/drawing/2014/main" val="2203012186"/>
                    </a:ext>
                  </a:extLst>
                </a:gridCol>
                <a:gridCol w="4200525">
                  <a:extLst>
                    <a:ext uri="{9D8B030D-6E8A-4147-A177-3AD203B41FA5}">
                      <a16:colId xmlns:a16="http://schemas.microsoft.com/office/drawing/2014/main" val="1728478668"/>
                    </a:ext>
                  </a:extLst>
                </a:gridCol>
                <a:gridCol w="3900488">
                  <a:extLst>
                    <a:ext uri="{9D8B030D-6E8A-4147-A177-3AD203B41FA5}">
                      <a16:colId xmlns:a16="http://schemas.microsoft.com/office/drawing/2014/main" val="3119354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200" dirty="0"/>
                        <a:t>Type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Example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Method to Handle It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871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/>
                        <a:t>Dichotomous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Smoker/Non-Smoker</a:t>
                      </a:r>
                    </a:p>
                    <a:p>
                      <a:r>
                        <a:rPr lang="en-US" sz="2800" dirty="0"/>
                        <a:t>Depressed/Not Depressed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Logistic Regression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041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/>
                        <a:t>Count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Number of times visited hospital this month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Poisson Regression, Negative Binomial Regression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25899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/>
                        <a:t>Ordinal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Low, Mid, High levels of anxiety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Ordinal Logistic Regression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50669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/>
                        <a:t>Time to Event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Time until heart attack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Survival Analysis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688155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2839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>
                <a:solidFill>
                  <a:schemeClr val="accent1"/>
                </a:solidFill>
                <a:latin typeface="Georgia" panose="02040502050405020303" pitchFamily="18" charset="0"/>
              </a:rPr>
              <a:t>What if we just used OLS?</a:t>
            </a:r>
            <a:endParaRPr lang="en-US" sz="4000" b="1" dirty="0">
              <a:solidFill>
                <a:schemeClr val="accent1"/>
              </a:solidFill>
              <a:latin typeface="Georgia" panose="02040502050405020303" pitchFamily="18" charset="0"/>
            </a:endParaRPr>
          </a:p>
        </p:txBody>
      </p:sp>
      <p:pic>
        <p:nvPicPr>
          <p:cNvPr id="6" name="Picture 5" descr="A close up of a white background&#10;&#10;Description automatically generated">
            <a:extLst>
              <a:ext uri="{FF2B5EF4-FFF2-40B4-BE49-F238E27FC236}">
                <a16:creationId xmlns:a16="http://schemas.microsoft.com/office/drawing/2014/main" id="{FD732B51-6C33-5444-9CEB-8E3256B80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1508" y="1172646"/>
            <a:ext cx="7152542" cy="56853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BEA447-260A-F74A-90D7-6412D742E30D}"/>
              </a:ext>
            </a:extLst>
          </p:cNvPr>
          <p:cNvSpPr txBox="1"/>
          <p:nvPr/>
        </p:nvSpPr>
        <p:spPr>
          <a:xfrm>
            <a:off x="914400" y="2923822"/>
            <a:ext cx="34894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/>
              <a:t>Any issues with this scenario?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14179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The Gist of GLMs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238556-9D9D-B64C-8776-058F3718A838}"/>
              </a:ext>
            </a:extLst>
          </p:cNvPr>
          <p:cNvSpPr txBox="1"/>
          <p:nvPr/>
        </p:nvSpPr>
        <p:spPr>
          <a:xfrm>
            <a:off x="838198" y="1288776"/>
            <a:ext cx="10181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model the expected value of the model in a different way than regular regression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49AD8F6-5E4C-9E48-9219-D2A1E6948B9B}"/>
                  </a:ext>
                </a:extLst>
              </p:cNvPr>
              <p:cNvSpPr txBox="1"/>
              <p:nvPr/>
            </p:nvSpPr>
            <p:spPr>
              <a:xfrm>
                <a:off x="2148582" y="2612537"/>
                <a:ext cx="7559569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48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48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48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48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48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+ …+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49AD8F6-5E4C-9E48-9219-D2A1E6948B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8582" y="2612537"/>
                <a:ext cx="7559569" cy="738664"/>
              </a:xfrm>
              <a:prstGeom prst="rect">
                <a:avLst/>
              </a:prstGeom>
              <a:blipFill>
                <a:blip r:embed="rId3"/>
                <a:stretch>
                  <a:fillRect l="-1342" t="-6780" r="-168" b="-35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4923325-3902-B34C-A4C2-FD03C4B1D697}"/>
              </a:ext>
            </a:extLst>
          </p:cNvPr>
          <p:cNvCxnSpPr/>
          <p:nvPr/>
        </p:nvCxnSpPr>
        <p:spPr>
          <a:xfrm flipV="1">
            <a:off x="1570892" y="3351201"/>
            <a:ext cx="577690" cy="552584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487E094-E615-FC41-B6E3-D010C7FFBBA4}"/>
              </a:ext>
            </a:extLst>
          </p:cNvPr>
          <p:cNvSpPr txBox="1"/>
          <p:nvPr/>
        </p:nvSpPr>
        <p:spPr>
          <a:xfrm>
            <a:off x="539261" y="3867127"/>
            <a:ext cx="2343911" cy="58477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6"/>
                </a:solidFill>
              </a:rPr>
              <a:t>Link function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312503-1211-4A43-A823-0BAF7E60701F}"/>
              </a:ext>
            </a:extLst>
          </p:cNvPr>
          <p:cNvSpPr txBox="1"/>
          <p:nvPr/>
        </p:nvSpPr>
        <p:spPr>
          <a:xfrm>
            <a:off x="2148582" y="5437109"/>
            <a:ext cx="3332002" cy="58477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</a:rPr>
              <a:t>Outcome response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427E35C-98A4-D448-9BA4-B3C485EA382A}"/>
              </a:ext>
            </a:extLst>
          </p:cNvPr>
          <p:cNvCxnSpPr>
            <a:cxnSpLocks/>
            <a:stCxn id="10" idx="0"/>
          </p:cNvCxnSpPr>
          <p:nvPr/>
        </p:nvCxnSpPr>
        <p:spPr>
          <a:xfrm flipH="1" flipV="1">
            <a:off x="3153508" y="3351201"/>
            <a:ext cx="661075" cy="2085908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A7A125E7-3AF2-4D4E-859E-11D9039E0E16}"/>
              </a:ext>
            </a:extLst>
          </p:cNvPr>
          <p:cNvSpPr txBox="1"/>
          <p:nvPr/>
        </p:nvSpPr>
        <p:spPr>
          <a:xfrm>
            <a:off x="4386526" y="3948295"/>
            <a:ext cx="5274073" cy="1077218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3"/>
                </a:solidFill>
              </a:rPr>
              <a:t>Predictors </a:t>
            </a:r>
          </a:p>
          <a:p>
            <a:pPr algn="ctr"/>
            <a:r>
              <a:rPr lang="en-US" sz="3200" dirty="0">
                <a:solidFill>
                  <a:schemeClr val="accent3"/>
                </a:solidFill>
              </a:rPr>
              <a:t>(same as in regular regression)</a:t>
            </a:r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EBEAC2C7-8324-5848-A700-4BA965073994}"/>
              </a:ext>
            </a:extLst>
          </p:cNvPr>
          <p:cNvSpPr/>
          <p:nvPr/>
        </p:nvSpPr>
        <p:spPr>
          <a:xfrm rot="5400000">
            <a:off x="6847717" y="1068396"/>
            <a:ext cx="351692" cy="5369179"/>
          </a:xfrm>
          <a:prstGeom prst="rightBrac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577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The Gist of GLMs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238556-9D9D-B64C-8776-058F3718A838}"/>
              </a:ext>
            </a:extLst>
          </p:cNvPr>
          <p:cNvSpPr txBox="1"/>
          <p:nvPr/>
        </p:nvSpPr>
        <p:spPr>
          <a:xfrm>
            <a:off x="838198" y="1288776"/>
            <a:ext cx="10181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model the expected value of the model in a different way than regular regression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49AD8F6-5E4C-9E48-9219-D2A1E6948B9B}"/>
                  </a:ext>
                </a:extLst>
              </p:cNvPr>
              <p:cNvSpPr txBox="1"/>
              <p:nvPr/>
            </p:nvSpPr>
            <p:spPr>
              <a:xfrm>
                <a:off x="2148582" y="2612537"/>
                <a:ext cx="7559569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48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48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48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48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48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 …+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49AD8F6-5E4C-9E48-9219-D2A1E6948B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8582" y="2612537"/>
                <a:ext cx="7559569" cy="738664"/>
              </a:xfrm>
              <a:prstGeom prst="rect">
                <a:avLst/>
              </a:prstGeom>
              <a:blipFill>
                <a:blip r:embed="rId3"/>
                <a:stretch>
                  <a:fillRect l="-1342" t="-6780" r="-168" b="-35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4923325-3902-B34C-A4C2-FD03C4B1D697}"/>
              </a:ext>
            </a:extLst>
          </p:cNvPr>
          <p:cNvCxnSpPr/>
          <p:nvPr/>
        </p:nvCxnSpPr>
        <p:spPr>
          <a:xfrm flipV="1">
            <a:off x="1570892" y="3351201"/>
            <a:ext cx="577690" cy="552584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487E094-E615-FC41-B6E3-D010C7FFBBA4}"/>
              </a:ext>
            </a:extLst>
          </p:cNvPr>
          <p:cNvSpPr txBox="1"/>
          <p:nvPr/>
        </p:nvSpPr>
        <p:spPr>
          <a:xfrm>
            <a:off x="539261" y="3867127"/>
            <a:ext cx="2343911" cy="58477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6"/>
                </a:solidFill>
              </a:rPr>
              <a:t>Link function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312503-1211-4A43-A823-0BAF7E60701F}"/>
              </a:ext>
            </a:extLst>
          </p:cNvPr>
          <p:cNvSpPr txBox="1"/>
          <p:nvPr/>
        </p:nvSpPr>
        <p:spPr>
          <a:xfrm>
            <a:off x="2148582" y="5437109"/>
            <a:ext cx="3332002" cy="584775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</a:rPr>
              <a:t>Outcome response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427E35C-98A4-D448-9BA4-B3C485EA382A}"/>
              </a:ext>
            </a:extLst>
          </p:cNvPr>
          <p:cNvCxnSpPr>
            <a:cxnSpLocks/>
            <a:stCxn id="10" idx="0"/>
          </p:cNvCxnSpPr>
          <p:nvPr/>
        </p:nvCxnSpPr>
        <p:spPr>
          <a:xfrm flipH="1" flipV="1">
            <a:off x="3153508" y="3351201"/>
            <a:ext cx="661075" cy="2085908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A7A125E7-3AF2-4D4E-859E-11D9039E0E16}"/>
              </a:ext>
            </a:extLst>
          </p:cNvPr>
          <p:cNvSpPr txBox="1"/>
          <p:nvPr/>
        </p:nvSpPr>
        <p:spPr>
          <a:xfrm>
            <a:off x="4386526" y="3948295"/>
            <a:ext cx="5274073" cy="1077218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chemeClr val="bg1">
                    <a:lumMod val="75000"/>
                  </a:schemeClr>
                </a:solidFill>
              </a:rPr>
              <a:t>Predictors </a:t>
            </a:r>
          </a:p>
          <a:p>
            <a:pPr algn="ctr"/>
            <a:r>
              <a:rPr lang="en-US" sz="3200" dirty="0">
                <a:solidFill>
                  <a:schemeClr val="bg1">
                    <a:lumMod val="75000"/>
                  </a:schemeClr>
                </a:solidFill>
              </a:rPr>
              <a:t>(same as in regular regression)</a:t>
            </a:r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EBEAC2C7-8324-5848-A700-4BA965073994}"/>
              </a:ext>
            </a:extLst>
          </p:cNvPr>
          <p:cNvSpPr/>
          <p:nvPr/>
        </p:nvSpPr>
        <p:spPr>
          <a:xfrm rot="5400000">
            <a:off x="6847717" y="1068396"/>
            <a:ext cx="351692" cy="5369179"/>
          </a:xfrm>
          <a:prstGeom prst="rightBrac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0C8DBDF-6502-2247-9C2A-6A39089DFC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7739" y="1663381"/>
            <a:ext cx="5981700" cy="49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752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The Gist of GLMs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238556-9D9D-B64C-8776-058F3718A838}"/>
              </a:ext>
            </a:extLst>
          </p:cNvPr>
          <p:cNvSpPr txBox="1"/>
          <p:nvPr/>
        </p:nvSpPr>
        <p:spPr>
          <a:xfrm>
            <a:off x="838198" y="1288776"/>
            <a:ext cx="10181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model the expected value of the model in a different way than regular regression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49AD8F6-5E4C-9E48-9219-D2A1E6948B9B}"/>
                  </a:ext>
                </a:extLst>
              </p:cNvPr>
              <p:cNvSpPr txBox="1"/>
              <p:nvPr/>
            </p:nvSpPr>
            <p:spPr>
              <a:xfrm>
                <a:off x="2148582" y="2612537"/>
                <a:ext cx="7559569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48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48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48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48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48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+ …+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49AD8F6-5E4C-9E48-9219-D2A1E6948B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8582" y="2612537"/>
                <a:ext cx="7559569" cy="738664"/>
              </a:xfrm>
              <a:prstGeom prst="rect">
                <a:avLst/>
              </a:prstGeom>
              <a:blipFill>
                <a:blip r:embed="rId3"/>
                <a:stretch>
                  <a:fillRect l="-1342" t="-6780" r="-168" b="-35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071C72C6-C49F-4542-9929-7D557033C7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7939915"/>
              </p:ext>
            </p:extLst>
          </p:nvPr>
        </p:nvGraphicFramePr>
        <p:xfrm>
          <a:off x="838198" y="3351201"/>
          <a:ext cx="10181493" cy="344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3831">
                  <a:extLst>
                    <a:ext uri="{9D8B030D-6E8A-4147-A177-3AD203B41FA5}">
                      <a16:colId xmlns:a16="http://schemas.microsoft.com/office/drawing/2014/main" val="113373661"/>
                    </a:ext>
                  </a:extLst>
                </a:gridCol>
                <a:gridCol w="3393831">
                  <a:extLst>
                    <a:ext uri="{9D8B030D-6E8A-4147-A177-3AD203B41FA5}">
                      <a16:colId xmlns:a16="http://schemas.microsoft.com/office/drawing/2014/main" val="824488552"/>
                    </a:ext>
                  </a:extLst>
                </a:gridCol>
                <a:gridCol w="3393831">
                  <a:extLst>
                    <a:ext uri="{9D8B030D-6E8A-4147-A177-3AD203B41FA5}">
                      <a16:colId xmlns:a16="http://schemas.microsoft.com/office/drawing/2014/main" val="552885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Model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Link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Distribution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7871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dirty="0"/>
                        <a:t>Linear Regression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Identity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Normal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149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dirty="0"/>
                        <a:t>Logistic Regression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Logit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Binomial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7634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dirty="0"/>
                        <a:t>Poisson Regression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Log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Poisson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863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dirty="0"/>
                        <a:t>Loglinear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Log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Poisson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717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dirty="0" err="1"/>
                        <a:t>Probit</a:t>
                      </a:r>
                      <a:r>
                        <a:rPr lang="en-US" sz="2600" dirty="0"/>
                        <a:t> Regression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err="1"/>
                        <a:t>Probit</a:t>
                      </a:r>
                      <a:endParaRPr lang="en-US" sz="26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Normal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26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dirty="0"/>
                        <a:t>Beta Regression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Logit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/>
                        <a:t>Beta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34573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3930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The Linear Models and GLMs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238556-9D9D-B64C-8776-058F3718A838}"/>
              </a:ext>
            </a:extLst>
          </p:cNvPr>
          <p:cNvSpPr txBox="1"/>
          <p:nvPr/>
        </p:nvSpPr>
        <p:spPr>
          <a:xfrm>
            <a:off x="838198" y="1288776"/>
            <a:ext cx="10181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There are so much in common between linear models and generalized linear models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3E0706-1977-4647-9584-AD06D33A4C3A}"/>
              </a:ext>
            </a:extLst>
          </p:cNvPr>
          <p:cNvSpPr txBox="1"/>
          <p:nvPr/>
        </p:nvSpPr>
        <p:spPr>
          <a:xfrm>
            <a:off x="914400" y="2557463"/>
            <a:ext cx="42649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Model specification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08580-7EA3-D34F-B154-F2350A3C814C}"/>
              </a:ext>
            </a:extLst>
          </p:cNvPr>
          <p:cNvSpPr txBox="1"/>
          <p:nvPr/>
        </p:nvSpPr>
        <p:spPr>
          <a:xfrm>
            <a:off x="8365792" y="2782200"/>
            <a:ext cx="25449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accent5"/>
                </a:solidFill>
              </a:rPr>
              <a:t>Diagnostics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13EC1D-C2F2-6A42-BA54-1579AD4C2A59}"/>
              </a:ext>
            </a:extLst>
          </p:cNvPr>
          <p:cNvSpPr txBox="1"/>
          <p:nvPr/>
        </p:nvSpPr>
        <p:spPr>
          <a:xfrm>
            <a:off x="2100263" y="3722116"/>
            <a:ext cx="43300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accent4"/>
                </a:solidFill>
              </a:rPr>
              <a:t>Simple and multiple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1B6559-0E57-3543-9AA2-28C32B6A0254}"/>
              </a:ext>
            </a:extLst>
          </p:cNvPr>
          <p:cNvSpPr txBox="1"/>
          <p:nvPr/>
        </p:nvSpPr>
        <p:spPr>
          <a:xfrm>
            <a:off x="6043613" y="4728389"/>
            <a:ext cx="59207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3"/>
                </a:solidFill>
              </a:rPr>
              <a:t>Continuous and categorical predictors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E0251F-C23A-9E43-96BD-A46CC1484048}"/>
              </a:ext>
            </a:extLst>
          </p:cNvPr>
          <p:cNvSpPr txBox="1"/>
          <p:nvPr/>
        </p:nvSpPr>
        <p:spPr>
          <a:xfrm>
            <a:off x="835532" y="5410110"/>
            <a:ext cx="43438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accent6"/>
                </a:solidFill>
              </a:rPr>
              <a:t>Similar assumptions</a:t>
            </a:r>
          </a:p>
        </p:txBody>
      </p:sp>
    </p:spTree>
    <p:extLst>
      <p:ext uri="{BB962C8B-B14F-4D97-AF65-F5344CB8AC3E}">
        <p14:creationId xmlns:p14="http://schemas.microsoft.com/office/powerpoint/2010/main" val="1466411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The most common GLM: Logistic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238556-9D9D-B64C-8776-058F3718A838}"/>
              </a:ext>
            </a:extLst>
          </p:cNvPr>
          <p:cNvSpPr txBox="1"/>
          <p:nvPr/>
        </p:nvSpPr>
        <p:spPr>
          <a:xfrm>
            <a:off x="838198" y="1257998"/>
            <a:ext cx="10181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Logistic regression is a particular type of GLM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2715A6-8E22-8A45-BFE4-E814B7C4B0C3}"/>
              </a:ext>
            </a:extLst>
          </p:cNvPr>
          <p:cNvSpPr txBox="1"/>
          <p:nvPr/>
        </p:nvSpPr>
        <p:spPr>
          <a:xfrm>
            <a:off x="838196" y="2028825"/>
            <a:ext cx="42576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3"/>
                </a:solidFill>
              </a:rPr>
              <a:t>The outcome is binary (dichotomous)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5154730-7E82-A54B-8521-B1A3D00EAFBA}"/>
              </a:ext>
            </a:extLst>
          </p:cNvPr>
          <p:cNvCxnSpPr>
            <a:cxnSpLocks/>
          </p:cNvCxnSpPr>
          <p:nvPr/>
        </p:nvCxnSpPr>
        <p:spPr>
          <a:xfrm flipV="1">
            <a:off x="4271963" y="2028825"/>
            <a:ext cx="1800225" cy="444254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5C8133C-2D5B-5746-9EF8-391723B4DC58}"/>
              </a:ext>
            </a:extLst>
          </p:cNvPr>
          <p:cNvCxnSpPr>
            <a:cxnSpLocks/>
          </p:cNvCxnSpPr>
          <p:nvPr/>
        </p:nvCxnSpPr>
        <p:spPr>
          <a:xfrm>
            <a:off x="4271963" y="2473079"/>
            <a:ext cx="1800225" cy="3499096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76C7C4B-FBD6-1142-9118-A46EEB83AF34}"/>
              </a:ext>
            </a:extLst>
          </p:cNvPr>
          <p:cNvSpPr txBox="1"/>
          <p:nvPr/>
        </p:nvSpPr>
        <p:spPr>
          <a:xfrm>
            <a:off x="838197" y="3196246"/>
            <a:ext cx="425767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4"/>
                </a:solidFill>
              </a:rPr>
              <a:t>The predicted values (predicted probabilities) are along an S shaped curve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4"/>
                </a:solidFill>
              </a:rPr>
              <a:t>Makes it so the predictions are never less than 0 or more than 1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4"/>
                </a:solidFill>
              </a:rPr>
              <a:t>Often matches how probabilities probably work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CDCEB6-B33B-D042-94F5-43D52E7099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300" y="1733427"/>
            <a:ext cx="5981700" cy="49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887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The most common GLM: Logistic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238556-9D9D-B64C-8776-058F3718A838}"/>
              </a:ext>
            </a:extLst>
          </p:cNvPr>
          <p:cNvSpPr txBox="1"/>
          <p:nvPr/>
        </p:nvSpPr>
        <p:spPr>
          <a:xfrm>
            <a:off x="838198" y="1257998"/>
            <a:ext cx="10181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Logistic regression is a particular type of GLM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99B8F99-3B00-2D45-BED1-D837CAD8D25B}"/>
                  </a:ext>
                </a:extLst>
              </p:cNvPr>
              <p:cNvSpPr txBox="1"/>
              <p:nvPr/>
            </p:nvSpPr>
            <p:spPr>
              <a:xfrm>
                <a:off x="2217799" y="2219758"/>
                <a:ext cx="8524257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𝑙𝑜𝑔𝑖𝑡</m:t>
                      </m:r>
                      <m:d>
                        <m:dPr>
                          <m:ctrlPr>
                            <a:rPr lang="en-US" sz="4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48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sz="48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48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48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48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48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+ …+</m:t>
                      </m:r>
                      <m:sSub>
                        <m:sSubPr>
                          <m:ctrlP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48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48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99B8F99-3B00-2D45-BED1-D837CAD8D2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7799" y="2219758"/>
                <a:ext cx="8524257" cy="738664"/>
              </a:xfrm>
              <a:prstGeom prst="rect">
                <a:avLst/>
              </a:prstGeom>
              <a:blipFill>
                <a:blip r:embed="rId3"/>
                <a:stretch>
                  <a:fillRect l="-2083" t="-6780" b="-35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FD3F92C-1CA0-D342-9C88-651131A28A3A}"/>
                  </a:ext>
                </a:extLst>
              </p:cNvPr>
              <p:cNvSpPr txBox="1"/>
              <p:nvPr/>
            </p:nvSpPr>
            <p:spPr>
              <a:xfrm>
                <a:off x="2217799" y="3609639"/>
                <a:ext cx="2168414" cy="9324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200" b="0" i="0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US" sz="32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32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32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num>
                                <m:den>
                                  <m:r>
                                    <a:rPr lang="en-US" sz="32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1 −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sz="32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FD3F92C-1CA0-D342-9C88-651131A28A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7799" y="3609639"/>
                <a:ext cx="2168414" cy="932435"/>
              </a:xfrm>
              <a:prstGeom prst="rect">
                <a:avLst/>
              </a:prstGeom>
              <a:blipFill>
                <a:blip r:embed="rId4"/>
                <a:stretch>
                  <a:fillRect l="-5848" b="-2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Left Brace 6">
            <a:extLst>
              <a:ext uri="{FF2B5EF4-FFF2-40B4-BE49-F238E27FC236}">
                <a16:creationId xmlns:a16="http://schemas.microsoft.com/office/drawing/2014/main" id="{D5D9185F-4422-B343-BA90-EDE840AA7C3B}"/>
              </a:ext>
            </a:extLst>
          </p:cNvPr>
          <p:cNvSpPr/>
          <p:nvPr/>
        </p:nvSpPr>
        <p:spPr>
          <a:xfrm rot="16200000">
            <a:off x="3219346" y="2000354"/>
            <a:ext cx="348972" cy="2567353"/>
          </a:xfrm>
          <a:prstGeom prst="leftBrace">
            <a:avLst/>
          </a:prstGeom>
          <a:ln w="38100">
            <a:solidFill>
              <a:srgbClr val="1C23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F203EC-A114-4A4E-AF42-21A38950FF18}"/>
              </a:ext>
            </a:extLst>
          </p:cNvPr>
          <p:cNvSpPr txBox="1"/>
          <p:nvPr/>
        </p:nvSpPr>
        <p:spPr>
          <a:xfrm>
            <a:off x="5134707" y="3609639"/>
            <a:ext cx="649531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results then are in terms of </a:t>
            </a:r>
            <a:r>
              <a:rPr lang="en-US" sz="2800" dirty="0">
                <a:solidFill>
                  <a:schemeClr val="accent6"/>
                </a:solidFill>
              </a:rPr>
              <a:t>”logits” </a:t>
            </a:r>
            <a:r>
              <a:rPr lang="en-US" sz="2800" dirty="0"/>
              <a:t>or the </a:t>
            </a:r>
            <a:r>
              <a:rPr lang="en-US" sz="2800" dirty="0">
                <a:solidFill>
                  <a:schemeClr val="accent6"/>
                </a:solidFill>
              </a:rPr>
              <a:t>”log-odds” </a:t>
            </a:r>
            <a:r>
              <a:rPr lang="en-US" sz="2800" dirty="0"/>
              <a:t>of a positive response </a:t>
            </a:r>
            <a:r>
              <a:rPr lang="en-US" sz="2000" dirty="0"/>
              <a:t>(gives us the S shape for the predicted values)</a:t>
            </a:r>
            <a:endParaRPr lang="en-US" sz="2800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A6E42B4-304C-D14C-9E76-338FA067CABF}"/>
              </a:ext>
            </a:extLst>
          </p:cNvPr>
          <p:cNvCxnSpPr/>
          <p:nvPr/>
        </p:nvCxnSpPr>
        <p:spPr>
          <a:xfrm flipH="1">
            <a:off x="4478215" y="4075856"/>
            <a:ext cx="65649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BC1FE7B-654F-4B43-8FE9-4E34C38D837C}"/>
                  </a:ext>
                </a:extLst>
              </p:cNvPr>
              <p:cNvSpPr txBox="1"/>
              <p:nvPr/>
            </p:nvSpPr>
            <p:spPr>
              <a:xfrm>
                <a:off x="838197" y="5159413"/>
                <a:ext cx="1018149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/>
                  <a:t>For a one-unit increase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600" i="1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3600" i="1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3600" dirty="0"/>
                  <a:t>, there is an associated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600" i="1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3600" i="1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3600" dirty="0"/>
                  <a:t> change in the log odds of the outcome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BC1FE7B-654F-4B43-8FE9-4E34C38D83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7" y="5159413"/>
                <a:ext cx="10181493" cy="1200329"/>
              </a:xfrm>
              <a:prstGeom prst="rect">
                <a:avLst/>
              </a:prstGeom>
              <a:blipFill>
                <a:blip r:embed="rId5"/>
                <a:stretch>
                  <a:fillRect l="-1743" t="-7292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7810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Logistic Regression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221CD3-ED10-434B-B5AF-48ECE7B6FA78}"/>
              </a:ext>
            </a:extLst>
          </p:cNvPr>
          <p:cNvSpPr txBox="1"/>
          <p:nvPr/>
        </p:nvSpPr>
        <p:spPr>
          <a:xfrm>
            <a:off x="838199" y="1304165"/>
            <a:ext cx="8398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Since log-odds is not all that intuitive, let’s talk about other ways to interpret the results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67C908-BEEC-304D-9ED4-41AD26D5897C}"/>
              </a:ext>
            </a:extLst>
          </p:cNvPr>
          <p:cNvSpPr txBox="1"/>
          <p:nvPr/>
        </p:nvSpPr>
        <p:spPr>
          <a:xfrm>
            <a:off x="826818" y="2319828"/>
            <a:ext cx="2411750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4"/>
                </a:solidFill>
              </a:rPr>
              <a:t>Odds Ratios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2887F1-FEB0-CF4A-A101-DC4F26261A7E}"/>
              </a:ext>
            </a:extLst>
          </p:cNvPr>
          <p:cNvSpPr txBox="1"/>
          <p:nvPr/>
        </p:nvSpPr>
        <p:spPr>
          <a:xfrm>
            <a:off x="826818" y="4741055"/>
            <a:ext cx="4800738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accent6"/>
                </a:solidFill>
              </a:rPr>
              <a:t>Average Marginal Effects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8C3320-D457-6A49-A2A0-EFBBA69700C1}"/>
              </a:ext>
            </a:extLst>
          </p:cNvPr>
          <p:cNvSpPr txBox="1"/>
          <p:nvPr/>
        </p:nvSpPr>
        <p:spPr>
          <a:xfrm>
            <a:off x="8593932" y="1934189"/>
            <a:ext cx="2733676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3"/>
                </a:solidFill>
              </a:rPr>
              <a:t>Predicted Probabilities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5C76C7-3DDA-DA47-AFB8-13CC5C37CF31}"/>
              </a:ext>
            </a:extLst>
          </p:cNvPr>
          <p:cNvSpPr txBox="1"/>
          <p:nvPr/>
        </p:nvSpPr>
        <p:spPr>
          <a:xfrm>
            <a:off x="826818" y="5387386"/>
            <a:ext cx="63073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6"/>
                </a:solidFill>
              </a:rPr>
              <a:t>Use AMEs to get the average effect in the sample</a:t>
            </a:r>
          </a:p>
          <a:p>
            <a:r>
              <a:rPr lang="en-US" sz="2400" dirty="0">
                <a:solidFill>
                  <a:schemeClr val="accent6"/>
                </a:solidFill>
              </a:rPr>
              <a:t>Are less biased than odds ratios (Mood, 2010)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0A1F7CC-3F6B-1648-88F7-E2939B016DD5}"/>
                  </a:ext>
                </a:extLst>
              </p:cNvPr>
              <p:cNvSpPr txBox="1"/>
              <p:nvPr/>
            </p:nvSpPr>
            <p:spPr>
              <a:xfrm>
                <a:off x="826819" y="2966159"/>
                <a:ext cx="6831282" cy="12176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accent4"/>
                    </a:solidFill>
                  </a:rPr>
                  <a:t>Exponentiate the coefficients for OR </a:t>
                </a:r>
                <a:r>
                  <a:rPr lang="en-US" sz="2400" dirty="0">
                    <a:solidFill>
                      <a:schemeClr val="accent4"/>
                    </a:solidFill>
                    <a:sym typeface="Wingdings" pitchFamily="2" charset="2"/>
                  </a:rPr>
                  <a:t>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𝑒</m:t>
                        </m:r>
                      </m:e>
                      <m:sup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𝛽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1</m:t>
                            </m:r>
                          </m:sub>
                        </m:sSub>
                      </m:sup>
                    </m:sSup>
                  </m:oMath>
                </a14:m>
                <a:r>
                  <a:rPr lang="en-US" sz="2400" dirty="0">
                    <a:solidFill>
                      <a:schemeClr val="accent4"/>
                    </a:solidFill>
                  </a:rPr>
                  <a:t> </a:t>
                </a:r>
              </a:p>
              <a:p>
                <a:r>
                  <a:rPr lang="en-US" sz="2400" dirty="0">
                    <a:solidFill>
                      <a:schemeClr val="accent4"/>
                    </a:solidFill>
                  </a:rPr>
                  <a:t>Can be slightly biased (Mood, 2010) but are the most common way to interpret logistic regression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0A1F7CC-3F6B-1648-88F7-E2939B016D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819" y="2966159"/>
                <a:ext cx="6831282" cy="1217641"/>
              </a:xfrm>
              <a:prstGeom prst="rect">
                <a:avLst/>
              </a:prstGeom>
              <a:blipFill>
                <a:blip r:embed="rId4"/>
                <a:stretch>
                  <a:fillRect l="-1299" t="-3125"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27912B57-561E-7D49-B648-2ED7FD7980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7173" y="3253095"/>
            <a:ext cx="3971855" cy="330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625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Example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221CD3-ED10-434B-B5AF-48ECE7B6FA78}"/>
              </a:ext>
            </a:extLst>
          </p:cNvPr>
          <p:cNvSpPr txBox="1"/>
          <p:nvPr/>
        </p:nvSpPr>
        <p:spPr>
          <a:xfrm>
            <a:off x="838199" y="1304165"/>
            <a:ext cx="1014859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You’ve now turned to binge-watching movies on Netflix have noticed that many of the “blockbuster” films don’t feature women in leading roles. You come across a </a:t>
            </a:r>
            <a:r>
              <a:rPr lang="en-US" i="1" dirty="0"/>
              <a:t>Bechdel Test </a:t>
            </a:r>
            <a:r>
              <a:rPr lang="en-US" dirty="0"/>
              <a:t>(a for the representation of women in fiction) dataset and decide to examine whether budget (numeric predictor) predicts passing (or failing) the </a:t>
            </a:r>
            <a:r>
              <a:rPr lang="en-US" i="1" dirty="0"/>
              <a:t>Bechdel test </a:t>
            </a:r>
            <a:r>
              <a:rPr lang="en-US" dirty="0"/>
              <a:t>(dichotomous outcome).</a:t>
            </a:r>
          </a:p>
          <a:p>
            <a:endParaRPr lang="en-US" dirty="0"/>
          </a:p>
          <a:p>
            <a:r>
              <a:rPr lang="en-US" dirty="0"/>
              <a:t>First you run a linear regression using budget to predict whether the movie passed the Bechdel test and get the following results:</a:t>
            </a:r>
          </a:p>
          <a:p>
            <a:endParaRPr lang="en-US" dirty="0"/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lm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(result ~ budget, data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bechdel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Coefficients:		Estimate		std. Error		t value	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(t&gt;|t|)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(Intercept)		5.450e-01		1.708e-02		31.901		&lt; 2e-16 ***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budget				-1.638e-04		2.477e-05		-6.614		5.08e-11 ***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solidFill>
                  <a:schemeClr val="accent1"/>
                </a:solidFill>
                <a:cs typeface="Courier New" panose="02070309020205020404" pitchFamily="49" charset="0"/>
              </a:rPr>
              <a:t>Looks fine right? But as a serious stats student, you know that you should </a:t>
            </a:r>
            <a:r>
              <a:rPr lang="en-US" b="1" dirty="0">
                <a:solidFill>
                  <a:schemeClr val="accent1"/>
                </a:solidFill>
                <a:cs typeface="Courier New" panose="02070309020205020404" pitchFamily="49" charset="0"/>
              </a:rPr>
              <a:t>ALWAYS PLOT YOUR RESIDUALS </a:t>
            </a:r>
            <a:r>
              <a:rPr lang="en-US" dirty="0">
                <a:solidFill>
                  <a:schemeClr val="accent1"/>
                </a:solidFill>
                <a:cs typeface="Courier New" panose="02070309020205020404" pitchFamily="49" charset="0"/>
              </a:rPr>
              <a:t>(when using a linear regression)!</a:t>
            </a:r>
          </a:p>
        </p:txBody>
      </p:sp>
    </p:spTree>
    <p:extLst>
      <p:ext uri="{BB962C8B-B14F-4D97-AF65-F5344CB8AC3E}">
        <p14:creationId xmlns:p14="http://schemas.microsoft.com/office/powerpoint/2010/main" val="9836557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Example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221CD3-ED10-434B-B5AF-48ECE7B6FA78}"/>
              </a:ext>
            </a:extLst>
          </p:cNvPr>
          <p:cNvSpPr txBox="1"/>
          <p:nvPr/>
        </p:nvSpPr>
        <p:spPr>
          <a:xfrm>
            <a:off x="838199" y="1304165"/>
            <a:ext cx="1014859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You’ve now turned to binge-watching movies on Netflix have noticed that many of the “blockbuster” films don’t feature women in leading roles. You come across a </a:t>
            </a:r>
            <a:r>
              <a:rPr lang="en-US" i="1" dirty="0"/>
              <a:t>Bechdel Test </a:t>
            </a:r>
            <a:r>
              <a:rPr lang="en-US" dirty="0"/>
              <a:t>(a for the representation of women in fiction) dataset and decide to examine whether budget (numeric predictor) predicts passing (or failing) the </a:t>
            </a:r>
            <a:r>
              <a:rPr lang="en-US" i="1" dirty="0"/>
              <a:t>Bechdel test </a:t>
            </a:r>
            <a:r>
              <a:rPr lang="en-US" dirty="0"/>
              <a:t>(dichotomous outcome).</a:t>
            </a:r>
          </a:p>
          <a:p>
            <a:endParaRPr lang="en-US" dirty="0"/>
          </a:p>
          <a:p>
            <a:r>
              <a:rPr lang="en-US" dirty="0"/>
              <a:t>First you run a linear regression using budget to predict whether the movie passed the Bechdel test and get the following results:</a:t>
            </a:r>
          </a:p>
          <a:p>
            <a:endParaRPr lang="en-US" dirty="0"/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lm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(result ~ budget, data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bechdel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Coefficients:		Estimate		std. Error		t value	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(t&gt;|t|)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(Intercept)		5.450e-01		1.708e-02		31.901		&lt; 2e-16 ***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budget				-1.638e-04		2.477e-05		-6.614		5.08e-11 ***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solidFill>
                  <a:schemeClr val="accent1"/>
                </a:solidFill>
                <a:cs typeface="Courier New" panose="02070309020205020404" pitchFamily="49" charset="0"/>
              </a:rPr>
              <a:t>Looks fine right? But as a serious stats student, you know that you should </a:t>
            </a:r>
            <a:r>
              <a:rPr lang="en-US" b="1" dirty="0">
                <a:solidFill>
                  <a:schemeClr val="accent1"/>
                </a:solidFill>
                <a:cs typeface="Courier New" panose="02070309020205020404" pitchFamily="49" charset="0"/>
              </a:rPr>
              <a:t>ALWAYS PLOT YOUR RESIDUALS </a:t>
            </a:r>
            <a:r>
              <a:rPr lang="en-US" dirty="0">
                <a:solidFill>
                  <a:schemeClr val="accent1"/>
                </a:solidFill>
                <a:cs typeface="Courier New" panose="02070309020205020404" pitchFamily="49" charset="0"/>
              </a:rPr>
              <a:t>(when using a linear regression)!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17D1936-3382-4E8B-972D-3F8A0D6B1159}"/>
              </a:ext>
            </a:extLst>
          </p:cNvPr>
          <p:cNvSpPr txBox="1"/>
          <p:nvPr/>
        </p:nvSpPr>
        <p:spPr>
          <a:xfrm>
            <a:off x="2016502" y="6195526"/>
            <a:ext cx="7940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Okay, so we’re definitely violating some assumptions…</a:t>
            </a:r>
          </a:p>
        </p:txBody>
      </p:sp>
      <p:pic>
        <p:nvPicPr>
          <p:cNvPr id="13" name="Picture 12" descr="A close up of a map&#10;&#10;Description automatically generated">
            <a:extLst>
              <a:ext uri="{FF2B5EF4-FFF2-40B4-BE49-F238E27FC236}">
                <a16:creationId xmlns:a16="http://schemas.microsoft.com/office/drawing/2014/main" id="{A5B72B1D-68F1-4D58-A0FA-5819B33062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06" y="1364309"/>
            <a:ext cx="5715798" cy="4496427"/>
          </a:xfrm>
          <a:prstGeom prst="rect">
            <a:avLst/>
          </a:prstGeom>
        </p:spPr>
      </p:pic>
      <p:pic>
        <p:nvPicPr>
          <p:cNvPr id="15" name="Picture 14" descr="A close up of a map&#10;&#10;Description automatically generated">
            <a:extLst>
              <a:ext uri="{FF2B5EF4-FFF2-40B4-BE49-F238E27FC236}">
                <a16:creationId xmlns:a16="http://schemas.microsoft.com/office/drawing/2014/main" id="{802A47E0-5B2C-4923-9714-7FE1764AA6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3104" y="1364308"/>
            <a:ext cx="5715798" cy="449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7237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92C4B-DCD2-4B27-942C-E4BA3B605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Georgia" panose="02040502050405020303" pitchFamily="18" charset="0"/>
              </a:rPr>
              <a:t>Example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75E567-A954-4548-A9A0-AB228A489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/>
              <a:t>You realize that because you have a binary outcome variable, that you should use logistic regression! You rerun the model, now using the </a:t>
            </a:r>
            <a:r>
              <a:rPr lang="en-US" sz="2400" dirty="0" err="1"/>
              <a:t>glm</a:t>
            </a:r>
            <a:r>
              <a:rPr lang="en-US" sz="2400" dirty="0"/>
              <a:t>() function and get the following: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glm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(result ~ budget, data =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bechdel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family = “binomial”)</a:t>
            </a: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Coefficients:		Estimate	Std. Error	z value	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(&gt;|z|)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(Intercept)		0.201		0.072		2.803		0.005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Budget			-0.001		1.133e-04	-6.354		2.1e-10 ***			</a:t>
            </a:r>
          </a:p>
          <a:p>
            <a:pPr marL="0" indent="0">
              <a:buNone/>
            </a:pPr>
            <a:r>
              <a:rPr lang="en-US" sz="2400" dirty="0">
                <a:cs typeface="Courier New" panose="02070309020205020404" pitchFamily="49" charset="0"/>
              </a:rPr>
              <a:t>Seems like production budget is a significant predictor of whether a movie will pass the </a:t>
            </a:r>
            <a:r>
              <a:rPr lang="en-US" sz="2400" i="1" dirty="0">
                <a:cs typeface="Courier New" panose="02070309020205020404" pitchFamily="49" charset="0"/>
              </a:rPr>
              <a:t>Bechdel Test, p &lt; 0.05.</a:t>
            </a:r>
            <a:r>
              <a:rPr lang="en-US" sz="2400" dirty="0">
                <a:cs typeface="Courier New" panose="02070309020205020404" pitchFamily="49" charset="0"/>
              </a:rPr>
              <a:t> But how might we interpret these results?</a:t>
            </a:r>
          </a:p>
          <a:p>
            <a:pPr marL="0" indent="0">
              <a:buNone/>
            </a:pP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0633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8A8B8-75EC-4035-8523-83E4717C7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Georgia" panose="02040502050405020303" pitchFamily="18" charset="0"/>
              </a:rPr>
              <a:t>Example - Interpretations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C34DE-045F-4D04-87A1-B951E5747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5"/>
                </a:solidFill>
              </a:rPr>
              <a:t>Log-Odds</a:t>
            </a:r>
          </a:p>
          <a:p>
            <a:pPr marL="0" indent="0">
              <a:buNone/>
            </a:pPr>
            <a:r>
              <a:rPr lang="en-US" sz="2400" dirty="0"/>
              <a:t>For each $1,000,000 increase in budget, there is an associated </a:t>
            </a:r>
            <a:r>
              <a:rPr lang="en-US" sz="2400" dirty="0">
                <a:cs typeface="Courier New" panose="02070309020205020404" pitchFamily="49" charset="0"/>
              </a:rPr>
              <a:t>0.001 decrease in the log-odds of passing the </a:t>
            </a:r>
            <a:r>
              <a:rPr lang="en-US" sz="2400" i="1" dirty="0">
                <a:cs typeface="Courier New" panose="02070309020205020404" pitchFamily="49" charset="0"/>
              </a:rPr>
              <a:t>Bechdel Test</a:t>
            </a:r>
            <a:endParaRPr lang="en-US" sz="2400" dirty="0"/>
          </a:p>
          <a:p>
            <a:pPr marL="0" indent="0">
              <a:buNone/>
            </a:pPr>
            <a:r>
              <a:rPr lang="en-US" dirty="0">
                <a:solidFill>
                  <a:schemeClr val="accent4"/>
                </a:solidFill>
              </a:rPr>
              <a:t>Odds Ratio (exponentiate the log-odds)</a:t>
            </a:r>
          </a:p>
          <a:p>
            <a:pPr marL="0" indent="0">
              <a:buNone/>
            </a:pPr>
            <a:r>
              <a:rPr lang="en-US" sz="2400" dirty="0"/>
              <a:t>For each $1,000,000 increase in budget, the odds of passing the </a:t>
            </a:r>
            <a:r>
              <a:rPr lang="en-US" sz="2400" i="1" dirty="0"/>
              <a:t>Bechdel Test</a:t>
            </a:r>
            <a:r>
              <a:rPr lang="en-US" sz="2400" dirty="0"/>
              <a:t> decreases by a factor of 0.999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3"/>
                </a:solidFill>
              </a:rPr>
              <a:t>Predicted Probability (convert the log-odds to a probability)</a:t>
            </a:r>
          </a:p>
          <a:p>
            <a:pPr marL="0" indent="0">
              <a:buNone/>
            </a:pPr>
            <a:r>
              <a:rPr lang="en-US" sz="2600" dirty="0"/>
              <a:t>When the budget is $50,000,000 the expected probability of a movie passing the Bechdel Test is 54%. At a budget of around $300,000,000, the probability of passing the Bechdel test changes from greater than 50% to less than 50%.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/>
                </a:solidFill>
              </a:rPr>
              <a:t>AME (calculate the average marginal effect)</a:t>
            </a:r>
          </a:p>
          <a:p>
            <a:pPr marL="0" indent="0">
              <a:buNone/>
            </a:pPr>
            <a:r>
              <a:rPr lang="en-US" sz="2400" dirty="0"/>
              <a:t>On average, for each $1,000,000 increase in budget, the chance of passing the </a:t>
            </a:r>
            <a:r>
              <a:rPr lang="en-US" sz="2400" i="1" dirty="0"/>
              <a:t>Bechdel test </a:t>
            </a:r>
            <a:r>
              <a:rPr lang="en-US" sz="2400" dirty="0"/>
              <a:t>decreases by 0.02 percentage points</a:t>
            </a:r>
          </a:p>
        </p:txBody>
      </p:sp>
    </p:spTree>
    <p:extLst>
      <p:ext uri="{BB962C8B-B14F-4D97-AF65-F5344CB8AC3E}">
        <p14:creationId xmlns:p14="http://schemas.microsoft.com/office/powerpoint/2010/main" val="1170157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Some Additional GLMs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A59947-DC08-BE41-BB9C-82257C381201}"/>
              </a:ext>
            </a:extLst>
          </p:cNvPr>
          <p:cNvSpPr txBox="1"/>
          <p:nvPr/>
        </p:nvSpPr>
        <p:spPr>
          <a:xfrm>
            <a:off x="838199" y="3303405"/>
            <a:ext cx="35995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accent3"/>
                </a:solidFill>
              </a:rPr>
              <a:t>Survival Analysis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5FE245-190F-7A4F-985B-67B0FDC67326}"/>
              </a:ext>
            </a:extLst>
          </p:cNvPr>
          <p:cNvSpPr txBox="1"/>
          <p:nvPr/>
        </p:nvSpPr>
        <p:spPr>
          <a:xfrm>
            <a:off x="838199" y="4011291"/>
            <a:ext cx="2780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3"/>
                </a:solidFill>
              </a:rPr>
              <a:t>For time to event outcomes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A2366D-C802-C741-95F3-A2A115E34807}"/>
              </a:ext>
            </a:extLst>
          </p:cNvPr>
          <p:cNvSpPr txBox="1"/>
          <p:nvPr/>
        </p:nvSpPr>
        <p:spPr>
          <a:xfrm>
            <a:off x="5229225" y="1816305"/>
            <a:ext cx="57442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accent4"/>
                </a:solidFill>
              </a:rPr>
              <a:t>Ordinal Logistic Regression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A01035-0309-1D40-956B-7DA0BFF73E80}"/>
              </a:ext>
            </a:extLst>
          </p:cNvPr>
          <p:cNvSpPr txBox="1"/>
          <p:nvPr/>
        </p:nvSpPr>
        <p:spPr>
          <a:xfrm>
            <a:off x="5229225" y="2524191"/>
            <a:ext cx="2178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For ordinal outcomes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8DB12F-0BBD-2142-98A6-45D0A81BF4E6}"/>
              </a:ext>
            </a:extLst>
          </p:cNvPr>
          <p:cNvSpPr txBox="1"/>
          <p:nvPr/>
        </p:nvSpPr>
        <p:spPr>
          <a:xfrm>
            <a:off x="838199" y="1816305"/>
            <a:ext cx="41356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Poisson Regression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F32D9ED-944B-BE49-B0B0-5A48557BF89F}"/>
              </a:ext>
            </a:extLst>
          </p:cNvPr>
          <p:cNvSpPr txBox="1"/>
          <p:nvPr/>
        </p:nvSpPr>
        <p:spPr>
          <a:xfrm>
            <a:off x="838199" y="2524191"/>
            <a:ext cx="2056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For count outcomes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10DFDA5-FE45-7A45-85D8-0E159DB62A7B}"/>
              </a:ext>
            </a:extLst>
          </p:cNvPr>
          <p:cNvSpPr txBox="1"/>
          <p:nvPr/>
        </p:nvSpPr>
        <p:spPr>
          <a:xfrm>
            <a:off x="838199" y="4768349"/>
            <a:ext cx="39565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accent6"/>
                </a:solidFill>
              </a:rPr>
              <a:t>Negative Binomial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19FAD94-B520-984A-A8DA-A0FCDCE597C2}"/>
              </a:ext>
            </a:extLst>
          </p:cNvPr>
          <p:cNvSpPr txBox="1"/>
          <p:nvPr/>
        </p:nvSpPr>
        <p:spPr>
          <a:xfrm>
            <a:off x="838199" y="5476235"/>
            <a:ext cx="3823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For count outcomes with lots of zeroes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1BA60D5-B9FA-F44E-B0BD-97CE4A7D8B0D}"/>
              </a:ext>
            </a:extLst>
          </p:cNvPr>
          <p:cNvSpPr txBox="1"/>
          <p:nvPr/>
        </p:nvSpPr>
        <p:spPr>
          <a:xfrm>
            <a:off x="5229225" y="3303405"/>
            <a:ext cx="34940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accent5"/>
                </a:solidFill>
              </a:rPr>
              <a:t>Beta Regression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027946-8766-D24D-B396-77409AC426C8}"/>
              </a:ext>
            </a:extLst>
          </p:cNvPr>
          <p:cNvSpPr txBox="1"/>
          <p:nvPr/>
        </p:nvSpPr>
        <p:spPr>
          <a:xfrm>
            <a:off x="5229225" y="4011291"/>
            <a:ext cx="2366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For bounded outcomes</a:t>
            </a:r>
          </a:p>
        </p:txBody>
      </p:sp>
    </p:spTree>
    <p:extLst>
      <p:ext uri="{BB962C8B-B14F-4D97-AF65-F5344CB8AC3E}">
        <p14:creationId xmlns:p14="http://schemas.microsoft.com/office/powerpoint/2010/main" val="2847303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3" grpId="0"/>
      <p:bldP spid="14" grpId="0"/>
      <p:bldP spid="19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3B13D-40CB-4CC7-8B82-BF1BEB143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  <a:latin typeface="Georgia" panose="02040502050405020303" pitchFamily="18" charset="0"/>
              </a:rPr>
              <a:t>Check out these resources!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2C338A-87D8-49B3-ADCD-88C40783AE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Logistic Regression in R Tutorial</a:t>
            </a:r>
            <a:endParaRPr lang="en-US" dirty="0">
              <a:hlinkClick r:id="rId3"/>
            </a:endParaRPr>
          </a:p>
          <a:p>
            <a:pPr marL="0" indent="0">
              <a:buNone/>
            </a:pPr>
            <a:endParaRPr lang="en-US" dirty="0">
              <a:hlinkClick r:id="rId3"/>
            </a:endParaRPr>
          </a:p>
          <a:p>
            <a:pPr marL="0" indent="0">
              <a:buNone/>
            </a:pPr>
            <a:r>
              <a:rPr lang="en-US" dirty="0">
                <a:hlinkClick r:id="rId3"/>
              </a:rPr>
              <a:t>A nice explanation of interpreting odds-ratio on stack-overflow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hlinkClick r:id="rId4"/>
              </a:rPr>
              <a:t>Advanced Reading on GLMs, special scenarios, running diagnostics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hlinkClick r:id="rId5"/>
              </a:rPr>
              <a:t>Ordinal Logistic Regression in R Tutorial (Likert outcome variable)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4122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E147ED-79CC-F14A-830E-99F829CCB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5639" y="0"/>
            <a:ext cx="4743676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688F67-2F5A-684C-8E62-FF247C149B3B}"/>
              </a:ext>
            </a:extLst>
          </p:cNvPr>
          <p:cNvSpPr txBox="1"/>
          <p:nvPr/>
        </p:nvSpPr>
        <p:spPr>
          <a:xfrm>
            <a:off x="559168" y="3136612"/>
            <a:ext cx="57416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Do whatever is needed to finish…</a:t>
            </a:r>
          </a:p>
        </p:txBody>
      </p:sp>
    </p:spTree>
    <p:extLst>
      <p:ext uri="{BB962C8B-B14F-4D97-AF65-F5344CB8AC3E}">
        <p14:creationId xmlns:p14="http://schemas.microsoft.com/office/powerpoint/2010/main" val="19013483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23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FC8CB7-CB4E-A849-99E6-7CBAEAB0C5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5637" y="0"/>
            <a:ext cx="6057900" cy="757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6875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6786</TotalTime>
  <Words>1980</Words>
  <Application>Microsoft Macintosh PowerPoint</Application>
  <PresentationFormat>Widescreen</PresentationFormat>
  <Paragraphs>276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Cambria Math</vt:lpstr>
      <vt:lpstr>Courier New</vt:lpstr>
      <vt:lpstr>Georgia</vt:lpstr>
      <vt:lpstr>Office Theme</vt:lpstr>
      <vt:lpstr>Generalized Linear Models (GLM)</vt:lpstr>
      <vt:lpstr>Lots of Types of Outcomes</vt:lpstr>
      <vt:lpstr>What if we just used OLS?</vt:lpstr>
      <vt:lpstr>The Gist of GLMs</vt:lpstr>
      <vt:lpstr>The Gist of GLMs</vt:lpstr>
      <vt:lpstr>The Gist of GLMs</vt:lpstr>
      <vt:lpstr>The Linear Models and GLMs</vt:lpstr>
      <vt:lpstr>The most common GLM: Logistic</vt:lpstr>
      <vt:lpstr>The most common GLM: Logistic</vt:lpstr>
      <vt:lpstr>Logistic Regression</vt:lpstr>
      <vt:lpstr>Example</vt:lpstr>
      <vt:lpstr>Example</vt:lpstr>
      <vt:lpstr>Example</vt:lpstr>
      <vt:lpstr>Example - Interpretations</vt:lpstr>
      <vt:lpstr>Some Additional GLMs</vt:lpstr>
      <vt:lpstr>Check out these resources!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&amp; Design II</dc:title>
  <dc:creator>Tyson Barrett</dc:creator>
  <cp:lastModifiedBy>Tyson Barrett</cp:lastModifiedBy>
  <cp:revision>683</cp:revision>
  <cp:lastPrinted>2018-08-05T06:41:33Z</cp:lastPrinted>
  <dcterms:created xsi:type="dcterms:W3CDTF">2018-05-22T23:14:05Z</dcterms:created>
  <dcterms:modified xsi:type="dcterms:W3CDTF">2020-07-06T23:44:21Z</dcterms:modified>
</cp:coreProperties>
</file>